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97" r:id="rId3"/>
    <p:sldId id="312" r:id="rId4"/>
    <p:sldId id="313" r:id="rId5"/>
    <p:sldId id="314" r:id="rId6"/>
    <p:sldId id="315" r:id="rId7"/>
    <p:sldId id="316" r:id="rId8"/>
    <p:sldId id="317" r:id="rId9"/>
    <p:sldId id="318" r:id="rId10"/>
    <p:sldId id="319" r:id="rId11"/>
    <p:sldId id="310" r:id="rId12"/>
    <p:sldId id="304" r:id="rId13"/>
    <p:sldId id="298" r:id="rId14"/>
    <p:sldId id="299" r:id="rId15"/>
    <p:sldId id="300" r:id="rId16"/>
    <p:sldId id="305" r:id="rId17"/>
    <p:sldId id="271" r:id="rId18"/>
    <p:sldId id="273" r:id="rId19"/>
    <p:sldId id="274" r:id="rId20"/>
    <p:sldId id="320" r:id="rId21"/>
    <p:sldId id="321" r:id="rId22"/>
    <p:sldId id="322" r:id="rId23"/>
    <p:sldId id="323" r:id="rId24"/>
    <p:sldId id="324" r:id="rId25"/>
    <p:sldId id="325" r:id="rId26"/>
    <p:sldId id="306" r:id="rId27"/>
    <p:sldId id="307" r:id="rId28"/>
    <p:sldId id="308" r:id="rId29"/>
    <p:sldId id="309" r:id="rId30"/>
    <p:sldId id="301" r:id="rId31"/>
    <p:sldId id="302" r:id="rId32"/>
    <p:sldId id="303" r:id="rId33"/>
    <p:sldId id="311" r:id="rId34"/>
    <p:sldId id="258" r:id="rId35"/>
  </p:sldIdLst>
  <p:sldSz cx="9906000" cy="6858000" type="A4"/>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hoa Nguyễn" initials="KN" lastIdx="1" clrIdx="0">
    <p:extLst>
      <p:ext uri="{19B8F6BF-5375-455C-9EA6-DF929625EA0E}">
        <p15:presenceInfo xmlns:p15="http://schemas.microsoft.com/office/powerpoint/2012/main" userId="669736711a3226f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71" autoAdjust="0"/>
    <p:restoredTop sz="94660"/>
  </p:normalViewPr>
  <p:slideViewPr>
    <p:cSldViewPr snapToGrid="0">
      <p:cViewPr varScale="1">
        <p:scale>
          <a:sx n="88" d="100"/>
          <a:sy n="88" d="100"/>
        </p:scale>
        <p:origin x="1205" y="62"/>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50.png>
</file>

<file path=ppt/media/image6.png>
</file>

<file path=ppt/media/image60.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23465F8-54E0-4986-A3D0-FC621A208C6C}" type="datetimeFigureOut">
              <a:rPr lang="vi-VN" smtClean="0"/>
              <a:t>17/09/2020</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27758101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3465F8-54E0-4986-A3D0-FC621A208C6C}" type="datetimeFigureOut">
              <a:rPr lang="vi-VN" smtClean="0"/>
              <a:t>17/09/2020</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2481222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3465F8-54E0-4986-A3D0-FC621A208C6C}" type="datetimeFigureOut">
              <a:rPr lang="vi-VN" smtClean="0"/>
              <a:t>17/09/2020</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4055584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3465F8-54E0-4986-A3D0-FC621A208C6C}" type="datetimeFigureOut">
              <a:rPr lang="vi-VN" smtClean="0"/>
              <a:t>17/09/2020</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372588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3465F8-54E0-4986-A3D0-FC621A208C6C}" type="datetimeFigureOut">
              <a:rPr lang="vi-VN" smtClean="0"/>
              <a:t>17/09/2020</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1208482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3465F8-54E0-4986-A3D0-FC621A208C6C}" type="datetimeFigureOut">
              <a:rPr lang="vi-VN" smtClean="0"/>
              <a:t>17/09/2020</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1492150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3465F8-54E0-4986-A3D0-FC621A208C6C}" type="datetimeFigureOut">
              <a:rPr lang="vi-VN" smtClean="0"/>
              <a:t>17/09/2020</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7148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3465F8-54E0-4986-A3D0-FC621A208C6C}" type="datetimeFigureOut">
              <a:rPr lang="vi-VN" smtClean="0"/>
              <a:t>17/09/2020</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1212137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3465F8-54E0-4986-A3D0-FC621A208C6C}" type="datetimeFigureOut">
              <a:rPr lang="vi-VN" smtClean="0"/>
              <a:t>17/09/2020</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2635013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3465F8-54E0-4986-A3D0-FC621A208C6C}" type="datetimeFigureOut">
              <a:rPr lang="vi-VN" smtClean="0"/>
              <a:t>17/09/2020</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39418783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3465F8-54E0-4986-A3D0-FC621A208C6C}" type="datetimeFigureOut">
              <a:rPr lang="vi-VN" smtClean="0"/>
              <a:t>17/09/2020</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DDB4A227-5E6B-4D9F-B72A-27FA68C2FEDC}" type="slidenum">
              <a:rPr lang="vi-VN" smtClean="0"/>
              <a:t>‹#›</a:t>
            </a:fld>
            <a:endParaRPr lang="vi-VN"/>
          </a:p>
        </p:txBody>
      </p:sp>
    </p:spTree>
    <p:extLst>
      <p:ext uri="{BB962C8B-B14F-4D97-AF65-F5344CB8AC3E}">
        <p14:creationId xmlns:p14="http://schemas.microsoft.com/office/powerpoint/2010/main" val="3622308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3465F8-54E0-4986-A3D0-FC621A208C6C}" type="datetimeFigureOut">
              <a:rPr lang="vi-VN" smtClean="0"/>
              <a:t>17/09/2020</a:t>
            </a:fld>
            <a:endParaRPr lang="vi-VN"/>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B4A227-5E6B-4D9F-B72A-27FA68C2FEDC}" type="slidenum">
              <a:rPr lang="vi-VN" smtClean="0"/>
              <a:t>‹#›</a:t>
            </a:fld>
            <a:endParaRPr lang="vi-VN"/>
          </a:p>
        </p:txBody>
      </p:sp>
    </p:spTree>
    <p:extLst>
      <p:ext uri="{BB962C8B-B14F-4D97-AF65-F5344CB8AC3E}">
        <p14:creationId xmlns:p14="http://schemas.microsoft.com/office/powerpoint/2010/main" val="22462829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0.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gif"/><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0.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3" name="TextBox 2"/>
          <p:cNvSpPr txBox="1"/>
          <p:nvPr/>
        </p:nvSpPr>
        <p:spPr>
          <a:xfrm>
            <a:off x="1090246" y="304800"/>
            <a:ext cx="4853354" cy="584775"/>
          </a:xfrm>
          <a:prstGeom prst="rect">
            <a:avLst/>
          </a:prstGeom>
          <a:noFill/>
        </p:spPr>
        <p:txBody>
          <a:bodyPr wrap="square" rtlCol="0">
            <a:spAutoFit/>
          </a:bodyPr>
          <a:lstStyle/>
          <a:p>
            <a:r>
              <a:rPr lang="vi-VN" sz="1600" b="1" dirty="0">
                <a:solidFill>
                  <a:schemeClr val="accent5">
                    <a:lumMod val="75000"/>
                  </a:schemeClr>
                </a:solidFill>
                <a:latin typeface="Times New Roman" panose="02020603050405020304" pitchFamily="18" charset="0"/>
                <a:cs typeface="Times New Roman" panose="02020603050405020304" pitchFamily="18" charset="0"/>
              </a:rPr>
              <a:t>TRƯỜNG ĐẠI HỌC GIAO THÔNG VẬN TẢI</a:t>
            </a:r>
          </a:p>
          <a:p>
            <a:r>
              <a:rPr lang="vi-VN" sz="1600" b="1" dirty="0">
                <a:solidFill>
                  <a:schemeClr val="accent5">
                    <a:lumMod val="75000"/>
                  </a:schemeClr>
                </a:solidFill>
                <a:latin typeface="Times New Roman" panose="02020603050405020304" pitchFamily="18" charset="0"/>
                <a:cs typeface="Times New Roman" panose="02020603050405020304" pitchFamily="18" charset="0"/>
              </a:rPr>
              <a:t>THÀNH PHỐ HỒ CHÍ MINH</a:t>
            </a:r>
            <a:endParaRPr lang="en-US" sz="1600" b="1" dirty="0">
              <a:solidFill>
                <a:schemeClr val="accent5">
                  <a:lumMod val="75000"/>
                </a:schemeClr>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8010" y="175038"/>
            <a:ext cx="621793" cy="844298"/>
          </a:xfrm>
          <a:prstGeom prst="rect">
            <a:avLst/>
          </a:prstGeom>
        </p:spPr>
      </p:pic>
      <p:sp>
        <p:nvSpPr>
          <p:cNvPr id="7" name="TextBox 6"/>
          <p:cNvSpPr txBox="1"/>
          <p:nvPr/>
        </p:nvSpPr>
        <p:spPr>
          <a:xfrm>
            <a:off x="3779520" y="3962179"/>
            <a:ext cx="6296297" cy="1015663"/>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Ngành: 	CÔNG NGHỆ THÔNG TIN</a:t>
            </a:r>
          </a:p>
          <a:p>
            <a:r>
              <a:rPr lang="en-US" sz="2000" b="1" dirty="0">
                <a:latin typeface="Times New Roman" panose="02020603050405020304" pitchFamily="18" charset="0"/>
                <a:cs typeface="Times New Roman" panose="02020603050405020304" pitchFamily="18" charset="0"/>
              </a:rPr>
              <a:t>Chuyên ngành: 	CÔNG NGHỆ THÔNG TIN</a:t>
            </a:r>
          </a:p>
          <a:p>
            <a:endParaRPr lang="en-US" sz="2000" b="1" dirty="0">
              <a:latin typeface="Times New Roman" panose="02020603050405020304" pitchFamily="18" charset="0"/>
              <a:cs typeface="Times New Roman" panose="02020603050405020304" pitchFamily="18" charset="0"/>
            </a:endParaRPr>
          </a:p>
        </p:txBody>
      </p:sp>
      <p:sp>
        <p:nvSpPr>
          <p:cNvPr id="15" name="TextBox 14"/>
          <p:cNvSpPr txBox="1"/>
          <p:nvPr/>
        </p:nvSpPr>
        <p:spPr>
          <a:xfrm>
            <a:off x="435006" y="1823981"/>
            <a:ext cx="9108489" cy="2123658"/>
          </a:xfrm>
          <a:prstGeom prst="rect">
            <a:avLst/>
          </a:prstGeom>
          <a:noFill/>
        </p:spPr>
        <p:txBody>
          <a:bodyPr wrap="square" rtlCol="0">
            <a:spAutoFit/>
          </a:bodyPr>
          <a:lstStyle/>
          <a:p>
            <a:pPr algn="ctr"/>
            <a:r>
              <a:rPr lang="en-US" sz="4400" b="1" dirty="0" smtClean="0">
                <a:latin typeface="Times New Roman" panose="02020603050405020304" pitchFamily="18" charset="0"/>
                <a:cs typeface="Times New Roman" panose="02020603050405020304" pitchFamily="18" charset="0"/>
              </a:rPr>
              <a:t>CHƯƠNG 4</a:t>
            </a:r>
          </a:p>
          <a:p>
            <a:pPr algn="ctr"/>
            <a:r>
              <a:rPr lang="en-US" sz="4400" b="1" dirty="0" smtClean="0">
                <a:latin typeface="Times New Roman" panose="02020603050405020304" pitchFamily="18" charset="0"/>
                <a:cs typeface="Times New Roman" panose="02020603050405020304" pitchFamily="18" charset="0"/>
              </a:rPr>
              <a:t>PHÂN </a:t>
            </a:r>
            <a:r>
              <a:rPr lang="en-US" sz="4400" b="1" dirty="0">
                <a:latin typeface="Times New Roman" panose="02020603050405020304" pitchFamily="18" charset="0"/>
                <a:cs typeface="Times New Roman" panose="02020603050405020304" pitchFamily="18" charset="0"/>
              </a:rPr>
              <a:t>TÍCH ĐỘ PHỨC TẠP CỦA MỘT SỐ GIẢI THUẬT ĐỒ THỊ </a:t>
            </a:r>
          </a:p>
        </p:txBody>
      </p:sp>
    </p:spTree>
    <p:extLst>
      <p:ext uri="{BB962C8B-B14F-4D97-AF65-F5344CB8AC3E}">
        <p14:creationId xmlns:p14="http://schemas.microsoft.com/office/powerpoint/2010/main" val="926914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8B9338-5303-44CB-8AEF-8D65EE518E3A}"/>
              </a:ext>
            </a:extLst>
          </p:cNvPr>
          <p:cNvSpPr txBox="1"/>
          <p:nvPr/>
        </p:nvSpPr>
        <p:spPr>
          <a:xfrm>
            <a:off x="710214" y="1207363"/>
            <a:ext cx="8167456" cy="1600438"/>
          </a:xfrm>
          <a:prstGeom prst="rect">
            <a:avLst/>
          </a:prstGeom>
          <a:noFill/>
        </p:spPr>
        <p:txBody>
          <a:bodyPr wrap="square" rtlCol="0">
            <a:spAutoFit/>
          </a:bodyPr>
          <a:lstStyle/>
          <a:p>
            <a:pPr marL="285750" indent="-285750">
              <a:buFont typeface="Wingdings" panose="05000000000000000000" pitchFamily="2" charset="2"/>
              <a:buChar char="v"/>
            </a:pPr>
            <a:r>
              <a:rPr lang="en-US" sz="2000" dirty="0" err="1">
                <a:latin typeface="Times New Roman" panose="02020603050405020304" pitchFamily="18" charset="0"/>
                <a:cs typeface="Times New Roman" panose="02020603050405020304" pitchFamily="18" charset="0"/>
                <a:sym typeface="Wingdings" panose="05000000000000000000" pitchFamily="2" charset="2"/>
              </a:rPr>
              <a:t>Đồ</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thị</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có</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trọng</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số</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p>
          <a:p>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trọng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số</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mỗi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cạnh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gắn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âm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gọi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trọng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số</a:t>
            </a:r>
            <a:r>
              <a:rPr lang="en-US" sz="2000" dirty="0">
                <a:latin typeface="Times New Roman" panose="02020603050405020304" pitchFamily="18" charset="0"/>
                <a:cs typeface="Times New Roman" panose="02020603050405020304" pitchFamily="18" charset="0"/>
              </a:rPr>
              <a: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độ</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dài</a:t>
            </a:r>
            <a:r>
              <a:rPr lang="en-US" sz="2000" dirty="0">
                <a:latin typeface="Times New Roman" panose="02020603050405020304" pitchFamily="18" charset="0"/>
                <a:cs typeface="Times New Roman" panose="02020603050405020304" pitchFamily="18" charset="0"/>
              </a:rPr>
              <a:t>,</a:t>
            </a:r>
            <a:r>
              <a:rPr lang="en-US" sz="2000" b="1" dirty="0">
                <a:latin typeface="Times New Roman" panose="02020603050405020304" pitchFamily="18" charset="0"/>
                <a:cs typeface="Times New Roman" panose="02020603050405020304" pitchFamily="18" charset="0"/>
              </a:rPr>
              <a:t> chi </a:t>
            </a:r>
            <a:r>
              <a:rPr lang="en-US" sz="2000" b="1" dirty="0" err="1">
                <a:latin typeface="Times New Roman" panose="02020603050405020304" pitchFamily="18" charset="0"/>
                <a:cs typeface="Times New Roman" panose="02020603050405020304" pitchFamily="18" charset="0"/>
              </a:rPr>
              <a:t>phí</a:t>
            </a:r>
            <a:r>
              <a:rPr lang="en-US" sz="2000" dirty="0">
                <a:latin typeface="Times New Roman" panose="02020603050405020304" pitchFamily="18" charset="0"/>
                <a:cs typeface="Times New Roman" panose="02020603050405020304" pitchFamily="18" charset="0"/>
              </a:rPr>
              <a:t>,</a:t>
            </a:r>
            <a:r>
              <a:rPr lang="en-US" sz="2000" b="1"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hoặc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tên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tùy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theo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ứng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dụng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vậy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dùng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nhiều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ngữ</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cảnh</a:t>
            </a:r>
            <a:r>
              <a:rPr lang="en-US" sz="2000" dirty="0">
                <a:latin typeface="Times New Roman" panose="02020603050405020304" pitchFamily="18" charset="0"/>
                <a:cs typeface="Times New Roman" panose="02020603050405020304" pitchFamily="18" charset="0"/>
              </a:rPr>
              <a:t>.</a:t>
            </a:r>
            <a:endParaRPr lang="en-US" sz="2000" i="1" dirty="0">
              <a:latin typeface="Times New Roman" panose="02020603050405020304" pitchFamily="18" charset="0"/>
              <a:cs typeface="Times New Roman" panose="02020603050405020304" pitchFamily="18" charset="0"/>
            </a:endParaRPr>
          </a:p>
          <a:p>
            <a:endParaRPr lang="en-US" dirty="0"/>
          </a:p>
        </p:txBody>
      </p:sp>
      <p:pic>
        <p:nvPicPr>
          <p:cNvPr id="3" name="Picture 2">
            <a:extLst>
              <a:ext uri="{FF2B5EF4-FFF2-40B4-BE49-F238E27FC236}">
                <a16:creationId xmlns:a16="http://schemas.microsoft.com/office/drawing/2014/main" id="{26023219-ADE2-480B-855D-91B3746BF15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786109" y="2882977"/>
            <a:ext cx="3962400" cy="2598420"/>
          </a:xfrm>
          <a:prstGeom prst="rect">
            <a:avLst/>
          </a:prstGeom>
          <a:noFill/>
          <a:ln>
            <a:noFill/>
          </a:ln>
        </p:spPr>
      </p:pic>
      <p:sp>
        <p:nvSpPr>
          <p:cNvPr id="4" name="TextBox 3">
            <a:extLst>
              <a:ext uri="{FF2B5EF4-FFF2-40B4-BE49-F238E27FC236}">
                <a16:creationId xmlns:a16="http://schemas.microsoft.com/office/drawing/2014/main" id="{B9FD95F5-8BF5-4DFB-A498-B1C8928433E6}"/>
              </a:ext>
            </a:extLst>
          </p:cNvPr>
          <p:cNvSpPr txBox="1"/>
          <p:nvPr/>
        </p:nvSpPr>
        <p:spPr>
          <a:xfrm>
            <a:off x="1890943" y="159798"/>
            <a:ext cx="4758431" cy="523220"/>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1. </a:t>
            </a:r>
            <a:r>
              <a:rPr lang="en-US" sz="2800" dirty="0" err="1">
                <a:solidFill>
                  <a:schemeClr val="bg1"/>
                </a:solidFill>
                <a:latin typeface="Times New Roman" panose="02020603050405020304" pitchFamily="18" charset="0"/>
                <a:cs typeface="Times New Roman" panose="02020603050405020304" pitchFamily="18" charset="0"/>
              </a:rPr>
              <a:t>ĐỒ</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THỊ</a:t>
            </a:r>
            <a:endParaRPr lang="en-US" sz="2800" dirty="0"/>
          </a:p>
        </p:txBody>
      </p:sp>
      <p:pic>
        <p:nvPicPr>
          <p:cNvPr id="5" name="Content Placeholder 2">
            <a:extLst>
              <a:ext uri="{FF2B5EF4-FFF2-40B4-BE49-F238E27FC236}">
                <a16:creationId xmlns:a16="http://schemas.microsoft.com/office/drawing/2014/main" id="{F5D57891-63E3-49E8-A5B0-2A869B89FF5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5291" y="159798"/>
            <a:ext cx="550863" cy="749300"/>
          </a:xfrm>
          <a:prstGeom prst="rect">
            <a:avLst/>
          </a:prstGeom>
        </p:spPr>
      </p:pic>
    </p:spTree>
    <p:extLst>
      <p:ext uri="{BB962C8B-B14F-4D97-AF65-F5344CB8AC3E}">
        <p14:creationId xmlns:p14="http://schemas.microsoft.com/office/powerpoint/2010/main" val="217315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1000"/>
                                        <p:tgtEl>
                                          <p:spTgt spid="2">
                                            <p:txEl>
                                              <p:pRg st="1" end="1"/>
                                            </p:txEl>
                                          </p:spTgt>
                                        </p:tgtEl>
                                      </p:cBhvr>
                                    </p:animEffect>
                                    <p:anim calcmode="lin" valueType="num">
                                      <p:cBhvr>
                                        <p:cTn id="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circle(in)">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56902" y="71184"/>
            <a:ext cx="6445369" cy="523220"/>
          </a:xfrm>
          <a:prstGeom prst="rect">
            <a:avLst/>
          </a:prstGeom>
        </p:spPr>
        <p:txBody>
          <a:bodyPr wrap="square">
            <a:spAutoFit/>
          </a:bodyPr>
          <a:lstStyle/>
          <a:p>
            <a:r>
              <a:rPr lang="en-US" sz="2800" b="1" dirty="0">
                <a:solidFill>
                  <a:schemeClr val="bg1"/>
                </a:solidFill>
                <a:latin typeface="Times New Roman" panose="02020603050405020304" pitchFamily="18" charset="0"/>
                <a:cs typeface="Times New Roman" panose="02020603050405020304" pitchFamily="18" charset="0"/>
              </a:rPr>
              <a:t>2. KHÁI QUÁT – MA TRẬN KỀ</a:t>
            </a:r>
            <a:endParaRPr lang="en-US" sz="2800" dirty="0">
              <a:solidFill>
                <a:schemeClr val="bg1"/>
              </a:solidFill>
            </a:endParaRPr>
          </a:p>
        </p:txBody>
      </p:sp>
      <mc:AlternateContent xmlns:mc="http://schemas.openxmlformats.org/markup-compatibility/2006" xmlns:a14="http://schemas.microsoft.com/office/drawing/2010/main">
        <mc:Choice Requires="a14">
          <p:sp>
            <p:nvSpPr>
              <p:cNvPr id="5" name="Title 4"/>
              <p:cNvSpPr>
                <a:spLocks noGrp="1"/>
              </p:cNvSpPr>
              <p:nvPr>
                <p:ph type="title"/>
              </p:nvPr>
            </p:nvSpPr>
            <p:spPr>
              <a:xfrm>
                <a:off x="758189" y="1057865"/>
                <a:ext cx="8543924" cy="754433"/>
              </a:xfrm>
            </p:spPr>
            <p:txBody>
              <a:bodyPr>
                <a:normAutofit fontScale="90000"/>
              </a:bodyPr>
              <a:lstStyle/>
              <a:p>
                <a:r>
                  <a:rPr lang="en-US" sz="2000" dirty="0">
                    <a:latin typeface="Times New Roman" panose="02020603050405020304" pitchFamily="18" charset="0"/>
                    <a:cs typeface="Times New Roman" panose="02020603050405020304" pitchFamily="18" charset="0"/>
                  </a:rPr>
                  <a:t>- Ma </a:t>
                </a:r>
                <a:r>
                  <a:rPr lang="en-US" sz="2000" dirty="0" err="1">
                    <a:latin typeface="Times New Roman" panose="02020603050405020304" pitchFamily="18" charset="0"/>
                    <a:cs typeface="Times New Roman" panose="02020603050405020304" pitchFamily="18" charset="0"/>
                  </a:rPr>
                  <a:t>trận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ma </a:t>
                </a:r>
                <a:r>
                  <a:rPr lang="en-US" sz="2000" dirty="0" err="1">
                    <a:latin typeface="Times New Roman" panose="02020603050405020304" pitchFamily="18" charset="0"/>
                    <a:cs typeface="Times New Roman" panose="02020603050405020304" pitchFamily="18" charset="0"/>
                  </a:rPr>
                  <a:t>trận</a:t>
                </a:r>
                <a:r>
                  <a:rPr lang="en-US" sz="2000" dirty="0">
                    <a:latin typeface="Times New Roman" panose="02020603050405020304" pitchFamily="18" charset="0"/>
                    <a:cs typeface="Times New Roman" panose="02020603050405020304" pitchFamily="18" charset="0"/>
                  </a:rPr>
                  <a:t> n</a:t>
                </a:r>
                <a14:m>
                  <m:oMath xmlns:m="http://schemas.openxmlformats.org/officeDocument/2006/math">
                    <m:r>
                      <a:rPr lang="en-US" sz="2000" i="1"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sz="2000" dirty="0">
                    <a:latin typeface="Times New Roman" panose="02020603050405020304" pitchFamily="18" charset="0"/>
                    <a:cs typeface="Times New Roman" panose="02020603050405020304" pitchFamily="18" charset="0"/>
                  </a:rPr>
                  <a:t>n (n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số</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G)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biểu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diễn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hữu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tử</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ma </a:t>
                </a:r>
                <a:r>
                  <a:rPr lang="en-US" sz="2000" dirty="0" err="1">
                    <a:latin typeface="Times New Roman" panose="02020603050405020304" pitchFamily="18" charset="0"/>
                    <a:cs typeface="Times New Roman" panose="02020603050405020304" pitchFamily="18" charset="0"/>
                  </a:rPr>
                  <a:t>trận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cặp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liền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nhau</a:t>
                </a:r>
                <a:r>
                  <a:rPr lang="en-US" sz="2000" dirty="0">
                    <a:latin typeface="Times New Roman" panose="02020603050405020304" pitchFamily="18" charset="0"/>
                    <a:cs typeface="Times New Roman" panose="02020603050405020304" pitchFamily="18" charset="0"/>
                  </a:rPr>
                  <a:t> hay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a:t>
                </a:r>
              </a:p>
            </p:txBody>
          </p:sp>
        </mc:Choice>
        <mc:Fallback xmlns="">
          <p:sp>
            <p:nvSpPr>
              <p:cNvPr id="5" name="Title 4"/>
              <p:cNvSpPr>
                <a:spLocks noGrp="1" noRot="1" noChangeAspect="1" noMove="1" noResize="1" noEditPoints="1" noAdjustHandles="1" noChangeArrowheads="1" noChangeShapeType="1" noTextEdit="1"/>
              </p:cNvSpPr>
              <p:nvPr>
                <p:ph type="title"/>
              </p:nvPr>
            </p:nvSpPr>
            <p:spPr>
              <a:xfrm>
                <a:off x="758189" y="1057865"/>
                <a:ext cx="8543924" cy="754433"/>
              </a:xfrm>
              <a:blipFill>
                <a:blip r:embed="rId2"/>
                <a:stretch>
                  <a:fillRect l="-571" b="-1626"/>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2DB816D8-8A0B-4EAB-A2CD-6A4061C0B878}"/>
              </a:ext>
            </a:extLst>
          </p:cNvPr>
          <p:cNvPicPr>
            <a:picLocks noChangeAspect="1"/>
          </p:cNvPicPr>
          <p:nvPr/>
        </p:nvPicPr>
        <p:blipFill>
          <a:blip r:embed="rId3"/>
          <a:stretch>
            <a:fillRect/>
          </a:stretch>
        </p:blipFill>
        <p:spPr>
          <a:xfrm>
            <a:off x="5575937" y="2896544"/>
            <a:ext cx="2926334" cy="2827265"/>
          </a:xfrm>
          <a:prstGeom prst="rect">
            <a:avLst/>
          </a:prstGeom>
        </p:spPr>
      </p:pic>
      <p:pic>
        <p:nvPicPr>
          <p:cNvPr id="1030" name="Picture 6">
            <a:extLst>
              <a:ext uri="{FF2B5EF4-FFF2-40B4-BE49-F238E27FC236}">
                <a16:creationId xmlns:a16="http://schemas.microsoft.com/office/drawing/2014/main" id="{24C450B0-4C3C-4870-9812-32A1FE2AF1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8189" y="2586151"/>
            <a:ext cx="3571875" cy="3448050"/>
          </a:xfrm>
          <a:prstGeom prst="rect">
            <a:avLst/>
          </a:prstGeom>
          <a:noFill/>
          <a:extLst>
            <a:ext uri="{909E8E84-426E-40DD-AFC4-6F175D3DCCD1}">
              <a14:hiddenFill xmlns:a14="http://schemas.microsoft.com/office/drawing/2010/main">
                <a:solidFill>
                  <a:srgbClr val="FFFFFF"/>
                </a:solidFill>
              </a14:hiddenFill>
            </a:ext>
          </a:extLst>
        </p:spPr>
      </p:pic>
      <p:sp>
        <p:nvSpPr>
          <p:cNvPr id="8" name="Arrow: Right 7">
            <a:extLst>
              <a:ext uri="{FF2B5EF4-FFF2-40B4-BE49-F238E27FC236}">
                <a16:creationId xmlns:a16="http://schemas.microsoft.com/office/drawing/2014/main" id="{EDBE3D22-5E10-4079-932C-819B9E469CA5}"/>
              </a:ext>
            </a:extLst>
          </p:cNvPr>
          <p:cNvSpPr/>
          <p:nvPr/>
        </p:nvSpPr>
        <p:spPr>
          <a:xfrm>
            <a:off x="4355957" y="4035380"/>
            <a:ext cx="949911" cy="41725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9" name="Content Placeholder 2">
            <a:extLst>
              <a:ext uri="{FF2B5EF4-FFF2-40B4-BE49-F238E27FC236}">
                <a16:creationId xmlns:a16="http://schemas.microsoft.com/office/drawing/2014/main" id="{167A7F72-0BB1-4D2F-BED7-672B9407A53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6312" y="76835"/>
            <a:ext cx="550863" cy="749300"/>
          </a:xfrm>
          <a:prstGeom prst="rect">
            <a:avLst/>
          </a:prstGeom>
        </p:spPr>
      </p:pic>
    </p:spTree>
    <p:extLst>
      <p:ext uri="{BB962C8B-B14F-4D97-AF65-F5344CB8AC3E}">
        <p14:creationId xmlns:p14="http://schemas.microsoft.com/office/powerpoint/2010/main" val="141964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030"/>
                                        </p:tgtEl>
                                        <p:attrNameLst>
                                          <p:attrName>style.visibility</p:attrName>
                                        </p:attrNameLst>
                                      </p:cBhvr>
                                      <p:to>
                                        <p:strVal val="visible"/>
                                      </p:to>
                                    </p:set>
                                    <p:animEffect transition="in" filter="fade">
                                      <p:cBhvr>
                                        <p:cTn id="12" dur="1000"/>
                                        <p:tgtEl>
                                          <p:spTgt spid="1030"/>
                                        </p:tgtEl>
                                      </p:cBhvr>
                                    </p:animEffect>
                                    <p:anim calcmode="lin" valueType="num">
                                      <p:cBhvr>
                                        <p:cTn id="13" dur="1000" fill="hold"/>
                                        <p:tgtEl>
                                          <p:spTgt spid="1030"/>
                                        </p:tgtEl>
                                        <p:attrNameLst>
                                          <p:attrName>ppt_x</p:attrName>
                                        </p:attrNameLst>
                                      </p:cBhvr>
                                      <p:tavLst>
                                        <p:tav tm="0">
                                          <p:val>
                                            <p:strVal val="#ppt_x"/>
                                          </p:val>
                                        </p:tav>
                                        <p:tav tm="100000">
                                          <p:val>
                                            <p:strVal val="#ppt_x"/>
                                          </p:val>
                                        </p:tav>
                                      </p:tavLst>
                                    </p:anim>
                                    <p:anim calcmode="lin" valueType="num">
                                      <p:cBhvr>
                                        <p:cTn id="14" dur="1000" fill="hold"/>
                                        <p:tgtEl>
                                          <p:spTgt spid="103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56902" y="71184"/>
            <a:ext cx="6445369" cy="523220"/>
          </a:xfrm>
          <a:prstGeom prst="rect">
            <a:avLst/>
          </a:prstGeom>
        </p:spPr>
        <p:txBody>
          <a:bodyPr wrap="square">
            <a:spAutoFit/>
          </a:bodyPr>
          <a:lstStyle/>
          <a:p>
            <a:r>
              <a:rPr lang="en-US" sz="2800" b="1" dirty="0">
                <a:solidFill>
                  <a:schemeClr val="bg1"/>
                </a:solidFill>
                <a:latin typeface="Times New Roman" panose="02020603050405020304" pitchFamily="18" charset="0"/>
                <a:cs typeface="Times New Roman" panose="02020603050405020304" pitchFamily="18" charset="0"/>
              </a:rPr>
              <a:t>2. KHÁI QUÁT – DANH SÁCH KỀ</a:t>
            </a:r>
            <a:endParaRPr lang="en-US" sz="2800" dirty="0">
              <a:solidFill>
                <a:schemeClr val="bg1"/>
              </a:solidFill>
            </a:endParaRPr>
          </a:p>
        </p:txBody>
      </p:sp>
      <p:sp>
        <p:nvSpPr>
          <p:cNvPr id="4" name="TextBox 4">
            <a:extLst>
              <a:ext uri="{FF2B5EF4-FFF2-40B4-BE49-F238E27FC236}">
                <a16:creationId xmlns:a16="http://schemas.microsoft.com/office/drawing/2014/main" id="{9BEF5FF7-9479-4F9C-A8C9-2A7AD0F8E81C}"/>
              </a:ext>
            </a:extLst>
          </p:cNvPr>
          <p:cNvSpPr txBox="1"/>
          <p:nvPr/>
        </p:nvSpPr>
        <p:spPr>
          <a:xfrm>
            <a:off x="524522" y="1149782"/>
            <a:ext cx="8726749" cy="2431435"/>
          </a:xfrm>
          <a:prstGeom prst="rect">
            <a:avLst/>
          </a:prstGeom>
          <a:noFill/>
        </p:spPr>
        <p:txBody>
          <a:bodyPr wrap="square" rtlCol="0">
            <a:spAutoFit/>
          </a:bodyPr>
          <a:ls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buFontTx/>
              <a:buChar char="-"/>
            </a:pPr>
            <a:r>
              <a:rPr lang="en-US" sz="2000" dirty="0" err="1">
                <a:latin typeface="Times New Roman" panose="02020603050405020304" pitchFamily="18" charset="0"/>
                <a:cs typeface="Times New Roman" panose="02020603050405020304" pitchFamily="18" charset="0"/>
              </a:rPr>
              <a:t>Danh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danh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biểu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diễn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canh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hoặc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cung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a:t>
            </a:r>
          </a:p>
          <a:p>
            <a:pPr marL="342900" indent="-342900">
              <a:buFontTx/>
              <a:buChar char="-"/>
            </a:pPr>
            <a:r>
              <a:rPr lang="en-US" sz="2000" dirty="0" err="1">
                <a:latin typeface="Times New Roman" panose="02020603050405020304" pitchFamily="18" charset="0"/>
                <a:cs typeface="Times New Roman" panose="02020603050405020304" pitchFamily="18" charset="0"/>
              </a:rPr>
              <a:t>Chúng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cùng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kiểu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dữ</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liệu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nút</a:t>
            </a:r>
            <a:r>
              <a:rPr lang="en-US" sz="2000" dirty="0">
                <a:latin typeface="Times New Roman" panose="02020603050405020304" pitchFamily="18" charset="0"/>
                <a:cs typeface="Times New Roman" panose="02020603050405020304" pitchFamily="18" charset="0"/>
              </a:rPr>
              <a:t> đ</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sắp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xếp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tiếp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bộ</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nhớ</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đứng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ngay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trí</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nút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nút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i+1</a:t>
            </a:r>
            <a:r>
              <a:rPr lang="en-US" sz="2000"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a:p>
            <a:endParaRPr lang="en-US" dirty="0"/>
          </a:p>
        </p:txBody>
      </p:sp>
      <p:pic>
        <p:nvPicPr>
          <p:cNvPr id="5" name="Picture 4">
            <a:extLst>
              <a:ext uri="{FF2B5EF4-FFF2-40B4-BE49-F238E27FC236}">
                <a16:creationId xmlns:a16="http://schemas.microsoft.com/office/drawing/2014/main" id="{50180125-5C5A-441C-B942-E242EDF80B25}"/>
              </a:ext>
            </a:extLst>
          </p:cNvPr>
          <p:cNvPicPr>
            <a:picLocks noChangeAspect="1"/>
          </p:cNvPicPr>
          <p:nvPr/>
        </p:nvPicPr>
        <p:blipFill>
          <a:blip r:embed="rId2"/>
          <a:stretch>
            <a:fillRect/>
          </a:stretch>
        </p:blipFill>
        <p:spPr>
          <a:xfrm>
            <a:off x="225641" y="2556309"/>
            <a:ext cx="3818877" cy="3707287"/>
          </a:xfrm>
          <a:prstGeom prst="rect">
            <a:avLst/>
          </a:prstGeom>
        </p:spPr>
      </p:pic>
      <p:pic>
        <p:nvPicPr>
          <p:cNvPr id="6" name="Picture 5">
            <a:extLst>
              <a:ext uri="{FF2B5EF4-FFF2-40B4-BE49-F238E27FC236}">
                <a16:creationId xmlns:a16="http://schemas.microsoft.com/office/drawing/2014/main" id="{49836600-6C33-49AB-A790-EE4BFF953F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7897" y="2662901"/>
            <a:ext cx="4064493" cy="3600695"/>
          </a:xfrm>
          <a:prstGeom prst="rect">
            <a:avLst/>
          </a:prstGeom>
        </p:spPr>
      </p:pic>
      <p:sp>
        <p:nvSpPr>
          <p:cNvPr id="7" name="Arrow: Right 8">
            <a:extLst>
              <a:ext uri="{FF2B5EF4-FFF2-40B4-BE49-F238E27FC236}">
                <a16:creationId xmlns:a16="http://schemas.microsoft.com/office/drawing/2014/main" id="{4985CA97-809D-4CFA-A98C-493BC76F8894}"/>
              </a:ext>
            </a:extLst>
          </p:cNvPr>
          <p:cNvSpPr/>
          <p:nvPr/>
        </p:nvSpPr>
        <p:spPr>
          <a:xfrm>
            <a:off x="3946864" y="4136595"/>
            <a:ext cx="861134" cy="451040"/>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defPPr>
              <a:defRPr lang="vi-V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8" name="Content Placeholder 2">
            <a:extLst>
              <a:ext uri="{FF2B5EF4-FFF2-40B4-BE49-F238E27FC236}">
                <a16:creationId xmlns:a16="http://schemas.microsoft.com/office/drawing/2014/main" id="{79C28D28-5F0F-4AEF-85D6-84153B57852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9680" y="71184"/>
            <a:ext cx="550863" cy="749300"/>
          </a:xfrm>
          <a:prstGeom prst="rect">
            <a:avLst/>
          </a:prstGeom>
        </p:spPr>
      </p:pic>
    </p:spTree>
    <p:extLst>
      <p:ext uri="{BB962C8B-B14F-4D97-AF65-F5344CB8AC3E}">
        <p14:creationId xmlns:p14="http://schemas.microsoft.com/office/powerpoint/2010/main" val="4211424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Vertic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arn(inVertic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down)">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2960" y="-125683"/>
            <a:ext cx="8307686" cy="1084111"/>
          </a:xfrm>
        </p:spPr>
        <p:txBody>
          <a:bodyPr>
            <a:normAutofit/>
          </a:bodyPr>
          <a:lstStyle/>
          <a:p>
            <a:r>
              <a:rPr lang="en-US" sz="2800" b="1" dirty="0">
                <a:solidFill>
                  <a:schemeClr val="bg1"/>
                </a:solidFill>
                <a:latin typeface="Times New Roman" panose="02020603050405020304" pitchFamily="18" charset="0"/>
                <a:cs typeface="Times New Roman" panose="02020603050405020304" pitchFamily="18" charset="0"/>
              </a:rPr>
              <a:t>3. TÌM KIẾM THEO CHIỀU SÂU (DFS)</a:t>
            </a:r>
            <a:endParaRPr lang="vi-VN" sz="2800" b="1" dirty="0">
              <a:solidFill>
                <a:schemeClr val="bg1"/>
              </a:solidFill>
              <a:latin typeface="Times New Roman" panose="02020603050405020304" pitchFamily="18" charset="0"/>
              <a:cs typeface="Times New Roman" panose="02020603050405020304" pitchFamily="18" charset="0"/>
            </a:endParaRPr>
          </a:p>
        </p:txBody>
      </p:sp>
      <p:pic>
        <p:nvPicPr>
          <p:cNvPr id="3" name="Content Placeholder 2"/>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327168" y="81746"/>
            <a:ext cx="552823" cy="748182"/>
          </a:xfrm>
        </p:spPr>
      </p:pic>
      <p:sp>
        <p:nvSpPr>
          <p:cNvPr id="6" name="Content Placeholder 5"/>
          <p:cNvSpPr>
            <a:spLocks noGrp="1"/>
          </p:cNvSpPr>
          <p:nvPr>
            <p:ph sz="half" idx="2"/>
          </p:nvPr>
        </p:nvSpPr>
        <p:spPr>
          <a:xfrm>
            <a:off x="431321" y="1086928"/>
            <a:ext cx="8954219" cy="5434643"/>
          </a:xfrm>
        </p:spPr>
        <p:txBody>
          <a:bodyPr>
            <a:normAutofit/>
          </a:bodyPr>
          <a:lstStyle/>
          <a:p>
            <a:pPr marL="514350" indent="-514350">
              <a:buAutoNum type="alphaLcPeriod"/>
            </a:pPr>
            <a:r>
              <a:rPr lang="en-US" b="1" u="sng" dirty="0" err="1">
                <a:latin typeface="Times New Roman" panose="02020603050405020304" pitchFamily="18" charset="0"/>
                <a:cs typeface="Times New Roman" panose="02020603050405020304" pitchFamily="18" charset="0"/>
              </a:rPr>
              <a:t>Giới</a:t>
            </a:r>
            <a:r>
              <a:rPr lang="en-US" b="1" u="sng" dirty="0">
                <a:latin typeface="Times New Roman" panose="02020603050405020304" pitchFamily="18" charset="0"/>
                <a:cs typeface="Times New Roman" panose="02020603050405020304" pitchFamily="18" charset="0"/>
              </a:rPr>
              <a:t> </a:t>
            </a:r>
            <a:r>
              <a:rPr lang="en-US" b="1" u="sng" dirty="0" err="1">
                <a:latin typeface="Times New Roman" panose="02020603050405020304" pitchFamily="18" charset="0"/>
                <a:cs typeface="Times New Roman" panose="02020603050405020304" pitchFamily="18" charset="0"/>
              </a:rPr>
              <a:t>thiệu</a:t>
            </a:r>
            <a:r>
              <a:rPr lang="en-US" b="1" u="sng" dirty="0">
                <a:latin typeface="Times New Roman" panose="02020603050405020304" pitchFamily="18" charset="0"/>
                <a:cs typeface="Times New Roman" panose="02020603050405020304" pitchFamily="18" charset="0"/>
              </a:rPr>
              <a:t>:</a:t>
            </a:r>
          </a:p>
          <a:p>
            <a:pPr marL="0" indent="0">
              <a:buNone/>
            </a:pPr>
            <a:r>
              <a:rPr lang="en-US" b="1" dirty="0">
                <a:latin typeface="Times New Roman" panose="02020603050405020304" pitchFamily="18" charset="0"/>
                <a:cs typeface="Times New Roman" panose="02020603050405020304" pitchFamily="18" charset="0"/>
              </a:rPr>
              <a:t>- </a:t>
            </a:r>
            <a:r>
              <a:rPr lang="vi-VN" b="1" dirty="0">
                <a:latin typeface="Times New Roman" panose="02020603050405020304" pitchFamily="18" charset="0"/>
                <a:cs typeface="Times New Roman" panose="02020603050405020304" pitchFamily="18" charset="0"/>
              </a:rPr>
              <a:t>Tìm kiếm ưu tiên chiều sâu</a:t>
            </a:r>
            <a:r>
              <a:rPr lang="vi-VN" dirty="0">
                <a:latin typeface="Times New Roman" panose="02020603050405020304" pitchFamily="18" charset="0"/>
                <a:cs typeface="Times New Roman" panose="02020603050405020304" pitchFamily="18" charset="0"/>
              </a:rPr>
              <a:t> hay </a:t>
            </a:r>
            <a:r>
              <a:rPr lang="vi-VN" b="1" dirty="0">
                <a:latin typeface="Times New Roman" panose="02020603050405020304" pitchFamily="18" charset="0"/>
                <a:cs typeface="Times New Roman" panose="02020603050405020304" pitchFamily="18" charset="0"/>
              </a:rPr>
              <a:t>tìm kiếm theo chiều sâu</a:t>
            </a:r>
            <a:r>
              <a:rPr lang="vi-V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t>
            </a:r>
            <a:r>
              <a:rPr lang="vi-VN" i="1" dirty="0">
                <a:latin typeface="Times New Roman" panose="02020603050405020304" pitchFamily="18" charset="0"/>
                <a:cs typeface="Times New Roman" panose="02020603050405020304" pitchFamily="18" charset="0"/>
              </a:rPr>
              <a:t>Depth-first search</a:t>
            </a:r>
            <a:r>
              <a:rPr lang="vi-VN" dirty="0">
                <a:latin typeface="Times New Roman" panose="02020603050405020304" pitchFamily="18" charset="0"/>
                <a:cs typeface="Times New Roman" panose="02020603050405020304" pitchFamily="18" charset="0"/>
              </a:rPr>
              <a:t> - DFS) là một </a:t>
            </a:r>
            <a:r>
              <a:rPr lang="en-US" dirty="0" err="1">
                <a:latin typeface="Times New Roman" panose="02020603050405020304" pitchFamily="18" charset="0"/>
                <a:cs typeface="Times New Roman" panose="02020603050405020304" pitchFamily="18" charset="0"/>
              </a:rPr>
              <a:t>thuật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toán</a:t>
            </a:r>
            <a:r>
              <a:rPr lang="vi-VN" dirty="0">
                <a:latin typeface="Times New Roman" panose="02020603050405020304" pitchFamily="18" charset="0"/>
                <a:cs typeface="Times New Roman" panose="02020603050405020304" pitchFamily="18" charset="0"/>
              </a:rPr>
              <a:t> duyệt hoặc tìm kiếm trên một </a:t>
            </a:r>
            <a:r>
              <a:rPr lang="vi-VN" u="sng" dirty="0">
                <a:latin typeface="Times New Roman" panose="02020603050405020304" pitchFamily="18" charset="0"/>
                <a:cs typeface="Times New Roman" panose="02020603050405020304" pitchFamily="18" charset="0"/>
              </a:rPr>
              <a:t>cây</a:t>
            </a:r>
            <a:r>
              <a:rPr lang="vi-VN" dirty="0">
                <a:latin typeface="Times New Roman" panose="02020603050405020304" pitchFamily="18" charset="0"/>
                <a:cs typeface="Times New Roman" panose="02020603050405020304" pitchFamily="18" charset="0"/>
              </a:rPr>
              <a:t> hoặc một </a:t>
            </a:r>
            <a:r>
              <a:rPr lang="vi-VN" u="sng" dirty="0">
                <a:latin typeface="Times New Roman" panose="02020603050405020304" pitchFamily="18" charset="0"/>
                <a:cs typeface="Times New Roman" panose="02020603050405020304" pitchFamily="18" charset="0"/>
              </a:rPr>
              <a:t>đồ th</a:t>
            </a:r>
            <a:r>
              <a:rPr lang="en-US" u="sng" dirty="0">
                <a:latin typeface="Times New Roman" panose="02020603050405020304" pitchFamily="18" charset="0"/>
                <a:cs typeface="Times New Roman" panose="02020603050405020304" pitchFamily="18" charset="0"/>
              </a:rPr>
              <a:t>ị</a:t>
            </a:r>
            <a:r>
              <a:rPr lang="vi-VN" u="sng" dirty="0">
                <a:latin typeface="Times New Roman" panose="02020603050405020304" pitchFamily="18" charset="0"/>
                <a:cs typeface="Times New Roman" panose="02020603050405020304" pitchFamily="18" charset="0"/>
              </a:rPr>
              <a:t>. </a:t>
            </a:r>
            <a:endParaRPr lang="en-US" u="sng"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Thuật toán khởi đầu tại gốc (hoặc chọn một đỉnh nào đó coi như gốc) và phát triển xa nhất có thể theo mỗi nhánh.</a:t>
            </a: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Trong quá trình tìm kiếm DFS tổ chức lưu trữ danh sách các đỉnh theo kiểu LIFO - Last In First Out.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2415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animEffect transition="in" filter="fade">
                                      <p:cBhvr>
                                        <p:cTn id="7" dur="1000"/>
                                        <p:tgtEl>
                                          <p:spTgt spid="6">
                                            <p:txEl>
                                              <p:pRg st="1" end="1"/>
                                            </p:txEl>
                                          </p:spTgt>
                                        </p:tgtEl>
                                      </p:cBhvr>
                                    </p:animEffect>
                                    <p:anim calcmode="lin" valueType="num">
                                      <p:cBhvr>
                                        <p:cTn id="8"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Effect transition="in" filter="fade">
                                      <p:cBhvr>
                                        <p:cTn id="21" dur="1000"/>
                                        <p:tgtEl>
                                          <p:spTgt spid="6">
                                            <p:txEl>
                                              <p:pRg st="3" end="3"/>
                                            </p:txEl>
                                          </p:spTgt>
                                        </p:tgtEl>
                                      </p:cBhvr>
                                    </p:animEffect>
                                    <p:anim calcmode="lin" valueType="num">
                                      <p:cBhvr>
                                        <p:cTn id="22"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8925" y="1122691"/>
            <a:ext cx="8828149" cy="5098661"/>
          </a:xfrm>
        </p:spPr>
        <p:txBody>
          <a:bodyPr>
            <a:normAutofit/>
          </a:bodyPr>
          <a:lstStyle/>
          <a:p>
            <a:pPr marL="0" indent="0">
              <a:buNone/>
            </a:pPr>
            <a:r>
              <a:rPr lang="en-US" sz="2000" b="1" dirty="0">
                <a:latin typeface="Times New Roman" panose="02020603050405020304" pitchFamily="18" charset="0"/>
                <a:cs typeface="Times New Roman" panose="02020603050405020304" pitchFamily="18" charset="0"/>
              </a:rPr>
              <a:t>b. </a:t>
            </a:r>
            <a:r>
              <a:rPr lang="vi-VN" sz="2000" b="1" u="sng" dirty="0">
                <a:latin typeface="Times New Roman" panose="02020603050405020304" pitchFamily="18" charset="0"/>
                <a:cs typeface="Times New Roman" panose="02020603050405020304" pitchFamily="18" charset="0"/>
              </a:rPr>
              <a:t>Ý tưởng thuật toán</a:t>
            </a:r>
          </a:p>
          <a:p>
            <a:pPr marL="0" indent="0">
              <a:buNone/>
            </a:pPr>
            <a:r>
              <a:rPr lang="en-US" sz="1800" b="1" dirty="0">
                <a:latin typeface="Times New Roman" panose="02020603050405020304" pitchFamily="18" charset="0"/>
                <a:cs typeface="Times New Roman" panose="02020603050405020304" pitchFamily="18" charset="0"/>
              </a:rPr>
              <a:t> </a:t>
            </a:r>
            <a:r>
              <a:rPr lang="vi-VN" sz="1800" b="1" dirty="0">
                <a:latin typeface="Times New Roman" panose="02020603050405020304" pitchFamily="18" charset="0"/>
                <a:cs typeface="Times New Roman" panose="02020603050405020304" pitchFamily="18" charset="0"/>
              </a:rPr>
              <a:t>DFS</a:t>
            </a:r>
            <a:r>
              <a:rPr lang="vi-VN" sz="1800" dirty="0">
                <a:latin typeface="Times New Roman" panose="02020603050405020304" pitchFamily="18" charset="0"/>
                <a:cs typeface="Times New Roman" panose="02020603050405020304" pitchFamily="18" charset="0"/>
              </a:rPr>
              <a:t> trên </a:t>
            </a:r>
            <a:r>
              <a:rPr lang="en-US" sz="1800" dirty="0" err="1">
                <a:latin typeface="Times New Roman" panose="02020603050405020304" pitchFamily="18" charset="0"/>
                <a:cs typeface="Times New Roman" panose="02020603050405020304" pitchFamily="18" charset="0"/>
              </a:rPr>
              <a:t>đồ</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thị</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vô</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hướng</a:t>
            </a:r>
            <a:r>
              <a:rPr lang="vi-VN" sz="1800" dirty="0">
                <a:latin typeface="Times New Roman" panose="02020603050405020304" pitchFamily="18" charset="0"/>
                <a:cs typeface="Times New Roman" panose="02020603050405020304" pitchFamily="18" charset="0"/>
              </a:rPr>
              <a:t> cũng giống như khám phá mê cung với một cuộn chỉ và một thùng sơn đỏ để đánh dấu, tránh bị lạc. Trong đó mỗ</a:t>
            </a:r>
            <a:r>
              <a:rPr lang="en-US" sz="1800" dirty="0" err="1">
                <a:latin typeface="Times New Roman" panose="02020603050405020304" pitchFamily="18" charset="0"/>
                <a:cs typeface="Times New Roman" panose="02020603050405020304" pitchFamily="18" charset="0"/>
              </a:rPr>
              <a:t>i</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đỉnh</a:t>
            </a:r>
            <a:r>
              <a:rPr lang="vi-VN"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S</a:t>
            </a:r>
            <a:r>
              <a:rPr lang="vi-VN" sz="1800" dirty="0">
                <a:latin typeface="Times New Roman" panose="02020603050405020304" pitchFamily="18" charset="0"/>
                <a:cs typeface="Times New Roman" panose="02020603050405020304" pitchFamily="18" charset="0"/>
              </a:rPr>
              <a:t> trong đồ thị tượng trưng cho một cửa trong mê cung.</a:t>
            </a:r>
          </a:p>
          <a:p>
            <a:pPr marL="0" indent="0">
              <a:buNone/>
            </a:pPr>
            <a:r>
              <a:rPr lang="en-US" sz="1800" b="1" u="sng" dirty="0" err="1">
                <a:latin typeface="Times New Roman" panose="02020603050405020304" pitchFamily="18" charset="0"/>
                <a:cs typeface="Times New Roman" panose="02020603050405020304" pitchFamily="18" charset="0"/>
              </a:rPr>
              <a:t>Bước</a:t>
            </a:r>
            <a:r>
              <a:rPr lang="en-US" sz="1800" b="1" u="sng" dirty="0">
                <a:latin typeface="Times New Roman" panose="02020603050405020304" pitchFamily="18" charset="0"/>
                <a:cs typeface="Times New Roman" panose="02020603050405020304" pitchFamily="18" charset="0"/>
              </a:rPr>
              <a:t> 1</a:t>
            </a:r>
            <a:r>
              <a:rPr lang="en-US" sz="1800" u="sng" dirty="0">
                <a:latin typeface="Times New Roman" panose="02020603050405020304" pitchFamily="18" charset="0"/>
                <a:cs typeface="Times New Roman" panose="02020603050405020304" pitchFamily="18" charset="0"/>
              </a:rPr>
              <a:t>:</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Ta bắt đầu từ </a:t>
            </a:r>
            <a:r>
              <a:rPr lang="en-US" sz="1800" dirty="0" err="1">
                <a:latin typeface="Times New Roman" panose="02020603050405020304" pitchFamily="18" charset="0"/>
                <a:cs typeface="Times New Roman" panose="02020603050405020304" pitchFamily="18" charset="0"/>
              </a:rPr>
              <a:t>đỉnh</a:t>
            </a:r>
            <a:r>
              <a:rPr lang="vi-VN"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S</a:t>
            </a:r>
            <a:r>
              <a:rPr lang="vi-VN" sz="1800" dirty="0">
                <a:latin typeface="Times New Roman" panose="02020603050405020304" pitchFamily="18" charset="0"/>
                <a:cs typeface="Times New Roman" panose="02020603050405020304" pitchFamily="18" charset="0"/>
              </a:rPr>
              <a:t>, buộc đầu cuộn chỉ vào </a:t>
            </a:r>
            <a:r>
              <a:rPr lang="en-US" sz="1800" b="1" dirty="0">
                <a:latin typeface="Times New Roman" panose="02020603050405020304" pitchFamily="18" charset="0"/>
                <a:cs typeface="Times New Roman" panose="02020603050405020304" pitchFamily="18" charset="0"/>
              </a:rPr>
              <a:t>S</a:t>
            </a:r>
            <a:r>
              <a:rPr lang="vi-VN" sz="1800" dirty="0">
                <a:latin typeface="Times New Roman" panose="02020603050405020304" pitchFamily="18" charset="0"/>
                <a:cs typeface="Times New Roman" panose="02020603050405020304" pitchFamily="18" charset="0"/>
              </a:rPr>
              <a:t> và đánh </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đấu </a:t>
            </a:r>
            <a:r>
              <a:rPr lang="en-US" sz="1800" dirty="0" err="1">
                <a:latin typeface="Times New Roman" panose="02020603050405020304" pitchFamily="18" charset="0"/>
                <a:cs typeface="Times New Roman" panose="02020603050405020304" pitchFamily="18" charset="0"/>
              </a:rPr>
              <a:t>đỉnh</a:t>
            </a:r>
            <a:r>
              <a:rPr lang="vi-VN" sz="1800" dirty="0">
                <a:latin typeface="Times New Roman" panose="02020603050405020304" pitchFamily="18" charset="0"/>
                <a:cs typeface="Times New Roman" panose="02020603050405020304" pitchFamily="18" charset="0"/>
              </a:rPr>
              <a:t> này </a:t>
            </a:r>
            <a:r>
              <a:rPr lang="vi-VN" sz="1800" b="1" dirty="0">
                <a:latin typeface="Times New Roman" panose="02020603050405020304" pitchFamily="18" charset="0"/>
                <a:cs typeface="Times New Roman" panose="02020603050405020304" pitchFamily="18" charset="0"/>
              </a:rPr>
              <a:t>"đã thăm</a:t>
            </a:r>
            <a:r>
              <a:rPr lang="en-US" sz="1800" b="1" dirty="0">
                <a:latin typeface="Times New Roman" panose="02020603050405020304" pitchFamily="18" charset="0"/>
                <a:cs typeface="Times New Roman" panose="02020603050405020304" pitchFamily="18" charset="0"/>
              </a:rPr>
              <a:t>.</a:t>
            </a:r>
            <a:endParaRPr lang="vi-VN" sz="1800" dirty="0">
              <a:latin typeface="Times New Roman" panose="02020603050405020304" pitchFamily="18" charset="0"/>
              <a:cs typeface="Times New Roman" panose="02020603050405020304" pitchFamily="18" charset="0"/>
            </a:endParaRPr>
          </a:p>
          <a:p>
            <a:pPr marL="0" indent="0">
              <a:buNone/>
            </a:pPr>
            <a:r>
              <a:rPr lang="en-US" sz="1800" b="1" u="sng" dirty="0" err="1">
                <a:latin typeface="Times New Roman" panose="02020603050405020304" pitchFamily="18" charset="0"/>
                <a:cs typeface="Times New Roman" panose="02020603050405020304" pitchFamily="18" charset="0"/>
              </a:rPr>
              <a:t>Bước</a:t>
            </a:r>
            <a:r>
              <a:rPr lang="en-US" sz="1800" b="1" u="sng" dirty="0">
                <a:latin typeface="Times New Roman" panose="02020603050405020304" pitchFamily="18" charset="0"/>
                <a:cs typeface="Times New Roman" panose="02020603050405020304" pitchFamily="18" charset="0"/>
              </a:rPr>
              <a:t> 2:</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Bây giờ, nếu ta đi theo </a:t>
            </a:r>
            <a:r>
              <a:rPr lang="en-US" sz="1800" dirty="0" err="1">
                <a:latin typeface="Times New Roman" panose="02020603050405020304" pitchFamily="18" charset="0"/>
                <a:cs typeface="Times New Roman" panose="02020603050405020304" pitchFamily="18" charset="0"/>
              </a:rPr>
              <a:t>cạnh</a:t>
            </a:r>
            <a:r>
              <a:rPr lang="vi-VN" sz="1800" dirty="0">
                <a:latin typeface="Times New Roman" panose="02020603050405020304" pitchFamily="18" charset="0"/>
                <a:cs typeface="Times New Roman" panose="02020603050405020304" pitchFamily="18" charset="0"/>
              </a:rPr>
              <a:t> </a:t>
            </a:r>
            <a:r>
              <a:rPr lang="vi-VN" sz="1800" b="1" dirty="0">
                <a:latin typeface="Times New Roman" panose="02020603050405020304" pitchFamily="18" charset="0"/>
                <a:cs typeface="Times New Roman" panose="02020603050405020304" pitchFamily="18" charset="0"/>
              </a:rPr>
              <a:t>(u,v)</a:t>
            </a:r>
            <a:r>
              <a:rPr lang="vi-VN" sz="1800" dirty="0">
                <a:latin typeface="Times New Roman" panose="02020603050405020304" pitchFamily="18" charset="0"/>
                <a:cs typeface="Times New Roman" panose="02020603050405020304" pitchFamily="18" charset="0"/>
              </a:rPr>
              <a:t> bất kỳ</a:t>
            </a:r>
            <a:r>
              <a:rPr lang="en-US" sz="1800" dirty="0">
                <a:latin typeface="Times New Roman" panose="02020603050405020304" pitchFamily="18" charset="0"/>
                <a:cs typeface="Times New Roman" panose="02020603050405020304" pitchFamily="18" charset="0"/>
              </a:rPr>
              <a:t>: </a:t>
            </a:r>
            <a:endParaRPr lang="vi-VN" sz="1800" dirty="0">
              <a:latin typeface="Times New Roman" panose="02020603050405020304" pitchFamily="18" charset="0"/>
              <a:cs typeface="Times New Roman" panose="02020603050405020304" pitchFamily="18" charset="0"/>
            </a:endParaRPr>
          </a:p>
          <a:p>
            <a:pPr marL="0" indent="0">
              <a:buNone/>
            </a:pP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Nếu </a:t>
            </a:r>
            <a:r>
              <a:rPr lang="en-US" sz="1800" dirty="0" err="1">
                <a:latin typeface="Times New Roman" panose="02020603050405020304" pitchFamily="18" charset="0"/>
                <a:cs typeface="Times New Roman" panose="02020603050405020304" pitchFamily="18" charset="0"/>
              </a:rPr>
              <a:t>cạnh</a:t>
            </a:r>
            <a:r>
              <a:rPr lang="vi-VN" sz="1800" dirty="0">
                <a:latin typeface="Times New Roman" panose="02020603050405020304" pitchFamily="18" charset="0"/>
                <a:cs typeface="Times New Roman" panose="02020603050405020304" pitchFamily="18" charset="0"/>
              </a:rPr>
              <a:t> </a:t>
            </a:r>
            <a:r>
              <a:rPr lang="vi-VN" sz="1800" b="1" dirty="0">
                <a:latin typeface="Times New Roman" panose="02020603050405020304" pitchFamily="18" charset="0"/>
                <a:cs typeface="Times New Roman" panose="02020603050405020304" pitchFamily="18" charset="0"/>
              </a:rPr>
              <a:t>(u,v)</a:t>
            </a:r>
            <a:r>
              <a:rPr lang="vi-VN" sz="1800" dirty="0">
                <a:latin typeface="Times New Roman" panose="02020603050405020304" pitchFamily="18" charset="0"/>
                <a:cs typeface="Times New Roman" panose="02020603050405020304" pitchFamily="18" charset="0"/>
              </a:rPr>
              <a:t> dẫn chúng ta đến </a:t>
            </a:r>
            <a:r>
              <a:rPr lang="en-US" sz="1800" dirty="0" err="1">
                <a:latin typeface="Times New Roman" panose="02020603050405020304" pitchFamily="18" charset="0"/>
                <a:cs typeface="Times New Roman" panose="02020603050405020304" pitchFamily="18" charset="0"/>
              </a:rPr>
              <a:t>đỉnh</a:t>
            </a:r>
            <a:r>
              <a:rPr lang="vi-VN" sz="1800" dirty="0">
                <a:latin typeface="Times New Roman" panose="02020603050405020304" pitchFamily="18" charset="0"/>
                <a:cs typeface="Times New Roman" panose="02020603050405020304" pitchFamily="18" charset="0"/>
              </a:rPr>
              <a:t> </a:t>
            </a:r>
            <a:r>
              <a:rPr lang="vi-VN" sz="1800" b="1" dirty="0">
                <a:latin typeface="Times New Roman" panose="02020603050405020304" pitchFamily="18" charset="0"/>
                <a:cs typeface="Times New Roman" panose="02020603050405020304" pitchFamily="18" charset="0"/>
              </a:rPr>
              <a:t>"đã thăm"</a:t>
            </a:r>
            <a:r>
              <a:rPr lang="vi-VN" sz="1800" dirty="0">
                <a:latin typeface="Times New Roman" panose="02020603050405020304" pitchFamily="18" charset="0"/>
                <a:cs typeface="Times New Roman" panose="02020603050405020304" pitchFamily="18" charset="0"/>
              </a:rPr>
              <a:t> </a:t>
            </a:r>
            <a:r>
              <a:rPr lang="vi-VN" sz="1800" b="1" dirty="0">
                <a:latin typeface="Times New Roman" panose="02020603050405020304" pitchFamily="18" charset="0"/>
                <a:cs typeface="Times New Roman" panose="02020603050405020304" pitchFamily="18" charset="0"/>
              </a:rPr>
              <a:t>v</a:t>
            </a:r>
            <a:r>
              <a:rPr lang="vi-VN" sz="1800" dirty="0">
                <a:latin typeface="Times New Roman" panose="02020603050405020304" pitchFamily="18" charset="0"/>
                <a:cs typeface="Times New Roman" panose="02020603050405020304" pitchFamily="18" charset="0"/>
              </a:rPr>
              <a:t>, ta quay trở về </a:t>
            </a:r>
            <a:r>
              <a:rPr lang="vi-VN" sz="1800" b="1" dirty="0">
                <a:latin typeface="Times New Roman" panose="02020603050405020304" pitchFamily="18" charset="0"/>
                <a:cs typeface="Times New Roman" panose="02020603050405020304" pitchFamily="18" charset="0"/>
              </a:rPr>
              <a:t>u</a:t>
            </a:r>
            <a:r>
              <a:rPr lang="vi-VN" sz="1800" dirty="0">
                <a:latin typeface="Times New Roman" panose="02020603050405020304" pitchFamily="18" charset="0"/>
                <a:cs typeface="Times New Roman" panose="02020603050405020304" pitchFamily="18" charset="0"/>
              </a:rPr>
              <a:t>.</a:t>
            </a:r>
          </a:p>
          <a:p>
            <a:pPr marL="0" indent="0">
              <a:buNone/>
            </a:pP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Nếu </a:t>
            </a:r>
            <a:r>
              <a:rPr lang="en-US" sz="1800" dirty="0" err="1">
                <a:latin typeface="Times New Roman" panose="02020603050405020304" pitchFamily="18" charset="0"/>
                <a:cs typeface="Times New Roman" panose="02020603050405020304" pitchFamily="18" charset="0"/>
              </a:rPr>
              <a:t>cạnh</a:t>
            </a:r>
            <a:r>
              <a:rPr lang="vi-VN" sz="1800" dirty="0">
                <a:latin typeface="Times New Roman" panose="02020603050405020304" pitchFamily="18" charset="0"/>
                <a:cs typeface="Times New Roman" panose="02020603050405020304" pitchFamily="18" charset="0"/>
              </a:rPr>
              <a:t> </a:t>
            </a:r>
            <a:r>
              <a:rPr lang="vi-VN" sz="1800" b="1" dirty="0">
                <a:latin typeface="Times New Roman" panose="02020603050405020304" pitchFamily="18" charset="0"/>
                <a:cs typeface="Times New Roman" panose="02020603050405020304" pitchFamily="18" charset="0"/>
              </a:rPr>
              <a:t>v</a:t>
            </a:r>
            <a:r>
              <a:rPr lang="vi-VN" sz="1800" dirty="0">
                <a:latin typeface="Times New Roman" panose="02020603050405020304" pitchFamily="18" charset="0"/>
                <a:cs typeface="Times New Roman" panose="02020603050405020304" pitchFamily="18" charset="0"/>
              </a:rPr>
              <a:t> là </a:t>
            </a:r>
            <a:r>
              <a:rPr lang="en-US" sz="1800" dirty="0" err="1">
                <a:latin typeface="Times New Roman" panose="02020603050405020304" pitchFamily="18" charset="0"/>
                <a:cs typeface="Times New Roman" panose="02020603050405020304" pitchFamily="18" charset="0"/>
              </a:rPr>
              <a:t>đỉnh</a:t>
            </a:r>
            <a:r>
              <a:rPr lang="vi-VN" sz="1800" dirty="0">
                <a:latin typeface="Times New Roman" panose="02020603050405020304" pitchFamily="18" charset="0"/>
                <a:cs typeface="Times New Roman" panose="02020603050405020304" pitchFamily="18" charset="0"/>
              </a:rPr>
              <a:t> mới, ta di chuyển đến </a:t>
            </a:r>
            <a:r>
              <a:rPr lang="vi-VN" sz="1800" b="1" dirty="0">
                <a:latin typeface="Times New Roman" panose="02020603050405020304" pitchFamily="18" charset="0"/>
                <a:cs typeface="Times New Roman" panose="02020603050405020304" pitchFamily="18" charset="0"/>
              </a:rPr>
              <a:t>v</a:t>
            </a:r>
            <a:r>
              <a:rPr lang="vi-VN" sz="1800" dirty="0">
                <a:latin typeface="Times New Roman" panose="02020603050405020304" pitchFamily="18" charset="0"/>
                <a:cs typeface="Times New Roman" panose="02020603050405020304" pitchFamily="18" charset="0"/>
              </a:rPr>
              <a:t> và lăn cuộn chỉ theo. Đánh </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dấu </a:t>
            </a:r>
            <a:r>
              <a:rPr lang="vi-VN" sz="1800" b="1" dirty="0">
                <a:latin typeface="Times New Roman" panose="02020603050405020304" pitchFamily="18" charset="0"/>
                <a:cs typeface="Times New Roman" panose="02020603050405020304" pitchFamily="18" charset="0"/>
              </a:rPr>
              <a:t>v</a:t>
            </a:r>
            <a:r>
              <a:rPr lang="vi-VN" sz="1800" dirty="0">
                <a:latin typeface="Times New Roman" panose="02020603050405020304" pitchFamily="18" charset="0"/>
                <a:cs typeface="Times New Roman" panose="02020603050405020304" pitchFamily="18" charset="0"/>
              </a:rPr>
              <a:t> là </a:t>
            </a:r>
            <a:r>
              <a:rPr lang="vi-VN" sz="1800" b="1" dirty="0">
                <a:latin typeface="Times New Roman" panose="02020603050405020304" pitchFamily="18" charset="0"/>
                <a:cs typeface="Times New Roman" panose="02020603050405020304" pitchFamily="18" charset="0"/>
              </a:rPr>
              <a:t>"đã thăm"</a:t>
            </a:r>
            <a:r>
              <a:rPr lang="vi-VN" sz="1800" dirty="0">
                <a:latin typeface="Times New Roman" panose="02020603050405020304" pitchFamily="18" charset="0"/>
                <a:cs typeface="Times New Roman" panose="02020603050405020304" pitchFamily="18" charset="0"/>
              </a:rPr>
              <a:t>. Đặt </a:t>
            </a:r>
            <a:r>
              <a:rPr lang="vi-VN" sz="1800" b="1" dirty="0">
                <a:latin typeface="Times New Roman" panose="02020603050405020304" pitchFamily="18" charset="0"/>
                <a:cs typeface="Times New Roman" panose="02020603050405020304" pitchFamily="18" charset="0"/>
              </a:rPr>
              <a:t>v</a:t>
            </a:r>
            <a:r>
              <a:rPr lang="vi-VN" sz="1800" dirty="0">
                <a:latin typeface="Times New Roman" panose="02020603050405020304" pitchFamily="18" charset="0"/>
                <a:cs typeface="Times New Roman" panose="02020603050405020304" pitchFamily="18" charset="0"/>
              </a:rPr>
              <a:t> thành </a:t>
            </a:r>
            <a:r>
              <a:rPr lang="en-US" sz="1800" dirty="0" err="1">
                <a:latin typeface="Times New Roman" panose="02020603050405020304" pitchFamily="18" charset="0"/>
                <a:cs typeface="Times New Roman" panose="02020603050405020304" pitchFamily="18" charset="0"/>
              </a:rPr>
              <a:t>đỉnh</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hiện hành và lặp lại các bước.</a:t>
            </a:r>
          </a:p>
          <a:p>
            <a:pPr marL="0" indent="0">
              <a:buNone/>
            </a:pPr>
            <a:r>
              <a:rPr lang="en-US" sz="1800" b="1" u="sng" dirty="0" err="1">
                <a:latin typeface="Times New Roman" panose="02020603050405020304" pitchFamily="18" charset="0"/>
                <a:cs typeface="Times New Roman" panose="02020603050405020304" pitchFamily="18" charset="0"/>
              </a:rPr>
              <a:t>Bước</a:t>
            </a:r>
            <a:r>
              <a:rPr lang="en-US" sz="1800" b="1" u="sng" dirty="0">
                <a:latin typeface="Times New Roman" panose="02020603050405020304" pitchFamily="18" charset="0"/>
                <a:cs typeface="Times New Roman" panose="02020603050405020304" pitchFamily="18" charset="0"/>
              </a:rPr>
              <a:t> 3:</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Cuối cùng, ta có thể đi đến một </a:t>
            </a:r>
            <a:r>
              <a:rPr lang="en-US" sz="1800" dirty="0" err="1">
                <a:latin typeface="Times New Roman" panose="02020603050405020304" pitchFamily="18" charset="0"/>
                <a:cs typeface="Times New Roman" panose="02020603050405020304" pitchFamily="18" charset="0"/>
              </a:rPr>
              <a:t>đỉnh</a:t>
            </a:r>
            <a:r>
              <a:rPr lang="vi-VN" sz="1800" dirty="0">
                <a:latin typeface="Times New Roman" panose="02020603050405020304" pitchFamily="18" charset="0"/>
                <a:cs typeface="Times New Roman" panose="02020603050405020304" pitchFamily="18" charset="0"/>
              </a:rPr>
              <a:t> mà tại đó tất cả các cạnh kề với nó đều dẫn chúng ta đến các </a:t>
            </a:r>
            <a:r>
              <a:rPr lang="en-US" sz="1800" dirty="0" err="1">
                <a:latin typeface="Times New Roman" panose="02020603050405020304" pitchFamily="18" charset="0"/>
                <a:cs typeface="Times New Roman" panose="02020603050405020304" pitchFamily="18" charset="0"/>
              </a:rPr>
              <a:t>đỉnh</a:t>
            </a:r>
            <a:r>
              <a:rPr lang="vi-VN" sz="1800" dirty="0">
                <a:latin typeface="Times New Roman" panose="02020603050405020304" pitchFamily="18" charset="0"/>
                <a:cs typeface="Times New Roman" panose="02020603050405020304" pitchFamily="18" charset="0"/>
              </a:rPr>
              <a:t> </a:t>
            </a:r>
            <a:r>
              <a:rPr lang="vi-VN" sz="1800" b="1" dirty="0">
                <a:latin typeface="Times New Roman" panose="02020603050405020304" pitchFamily="18" charset="0"/>
                <a:cs typeface="Times New Roman" panose="02020603050405020304" pitchFamily="18" charset="0"/>
              </a:rPr>
              <a:t>"đã thăm"</a:t>
            </a:r>
            <a:r>
              <a:rPr lang="vi-VN" sz="1800" dirty="0">
                <a:latin typeface="Times New Roman" panose="02020603050405020304" pitchFamily="18" charset="0"/>
                <a:cs typeface="Times New Roman" panose="02020603050405020304" pitchFamily="18" charset="0"/>
              </a:rPr>
              <a:t>. Khi đó, ta sẽ quay lui bằng cách cuộn ngược cuộn chỉ và quay lại cho đến khi trở lại một </a:t>
            </a:r>
            <a:r>
              <a:rPr lang="en-US" sz="1800" dirty="0" err="1">
                <a:latin typeface="Times New Roman" panose="02020603050405020304" pitchFamily="18" charset="0"/>
                <a:cs typeface="Times New Roman" panose="02020603050405020304" pitchFamily="18" charset="0"/>
              </a:rPr>
              <a:t>đỉnh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kề</a:t>
            </a:r>
            <a:r>
              <a:rPr lang="vi-VN" sz="1800" dirty="0">
                <a:latin typeface="Times New Roman" panose="02020603050405020304" pitchFamily="18" charset="0"/>
                <a:cs typeface="Times New Roman" panose="02020603050405020304" pitchFamily="18" charset="0"/>
              </a:rPr>
              <a:t> với một c</a:t>
            </a:r>
            <a:r>
              <a:rPr lang="en-US" sz="1800" dirty="0" err="1">
                <a:latin typeface="Times New Roman" panose="02020603050405020304" pitchFamily="18" charset="0"/>
                <a:cs typeface="Times New Roman" panose="02020603050405020304" pitchFamily="18" charset="0"/>
              </a:rPr>
              <a:t>ạnh</a:t>
            </a:r>
            <a:r>
              <a:rPr lang="vi-VN" sz="1800" dirty="0">
                <a:latin typeface="Times New Roman" panose="02020603050405020304" pitchFamily="18" charset="0"/>
                <a:cs typeface="Times New Roman" panose="02020603050405020304" pitchFamily="18" charset="0"/>
              </a:rPr>
              <a:t> còn chưa được khám phá. Lại tiếp tục quy trình khám phá như trên.</a:t>
            </a:r>
          </a:p>
          <a:p>
            <a:pPr marL="0" indent="0">
              <a:buNone/>
            </a:pPr>
            <a:r>
              <a:rPr lang="en-US" sz="1800" b="1" u="sng" dirty="0" err="1">
                <a:latin typeface="Times New Roman" panose="02020603050405020304" pitchFamily="18" charset="0"/>
                <a:cs typeface="Times New Roman" panose="02020603050405020304" pitchFamily="18" charset="0"/>
              </a:rPr>
              <a:t>Bước</a:t>
            </a:r>
            <a:r>
              <a:rPr lang="en-US" sz="1800" b="1" u="sng" dirty="0">
                <a:latin typeface="Times New Roman" panose="02020603050405020304" pitchFamily="18" charset="0"/>
                <a:cs typeface="Times New Roman" panose="02020603050405020304" pitchFamily="18" charset="0"/>
              </a:rPr>
              <a:t> 4:</a:t>
            </a:r>
            <a:r>
              <a:rPr lang="en-US" sz="1800" dirty="0">
                <a:latin typeface="Times New Roman" panose="02020603050405020304" pitchFamily="18" charset="0"/>
                <a:cs typeface="Times New Roman" panose="02020603050405020304" pitchFamily="18" charset="0"/>
              </a:rPr>
              <a:t> </a:t>
            </a:r>
            <a:r>
              <a:rPr lang="vi-VN" sz="1800" dirty="0">
                <a:latin typeface="Times New Roman" panose="02020603050405020304" pitchFamily="18" charset="0"/>
                <a:cs typeface="Times New Roman" panose="02020603050405020304" pitchFamily="18" charset="0"/>
              </a:rPr>
              <a:t>Khi chúng ta trở về </a:t>
            </a:r>
            <a:r>
              <a:rPr lang="en-US" sz="1800" b="1" dirty="0">
                <a:latin typeface="Times New Roman" panose="02020603050405020304" pitchFamily="18" charset="0"/>
                <a:cs typeface="Times New Roman" panose="02020603050405020304" pitchFamily="18" charset="0"/>
              </a:rPr>
              <a:t>S</a:t>
            </a:r>
            <a:r>
              <a:rPr lang="vi-VN" sz="1800" dirty="0">
                <a:latin typeface="Times New Roman" panose="02020603050405020304" pitchFamily="18" charset="0"/>
                <a:cs typeface="Times New Roman" panose="02020603050405020304" pitchFamily="18" charset="0"/>
              </a:rPr>
              <a:t> và không còn </a:t>
            </a:r>
            <a:r>
              <a:rPr lang="en-US" sz="1800" dirty="0" err="1">
                <a:latin typeface="Times New Roman" panose="02020603050405020304" pitchFamily="18" charset="0"/>
                <a:cs typeface="Times New Roman" panose="02020603050405020304" pitchFamily="18" charset="0"/>
              </a:rPr>
              <a:t>cạnh</a:t>
            </a:r>
            <a:r>
              <a:rPr lang="vi-VN" sz="1800" dirty="0">
                <a:latin typeface="Times New Roman" panose="02020603050405020304" pitchFamily="18" charset="0"/>
                <a:cs typeface="Times New Roman" panose="02020603050405020304" pitchFamily="18" charset="0"/>
              </a:rPr>
              <a:t> nào kề với nó chưa bị khám phá là lúc </a:t>
            </a:r>
            <a:r>
              <a:rPr lang="vi-VN" sz="1800" b="1" dirty="0">
                <a:latin typeface="Times New Roman" panose="02020603050405020304" pitchFamily="18" charset="0"/>
                <a:cs typeface="Times New Roman" panose="02020603050405020304" pitchFamily="18" charset="0"/>
              </a:rPr>
              <a:t>DFS</a:t>
            </a:r>
            <a:r>
              <a:rPr lang="vi-VN" sz="1800" dirty="0">
                <a:latin typeface="Times New Roman" panose="02020603050405020304" pitchFamily="18" charset="0"/>
                <a:cs typeface="Times New Roman" panose="02020603050405020304" pitchFamily="18" charset="0"/>
              </a:rPr>
              <a:t> dừng.</a:t>
            </a:r>
          </a:p>
          <a:p>
            <a:pPr marL="0" indent="0">
              <a:buNone/>
            </a:pPr>
            <a:endParaRPr lang="en-US" sz="1800" dirty="0">
              <a:latin typeface="Times New Roman" panose="02020603050405020304" pitchFamily="18" charset="0"/>
              <a:cs typeface="Times New Roman" panose="02020603050405020304" pitchFamily="18" charset="0"/>
            </a:endParaRPr>
          </a:p>
        </p:txBody>
      </p:sp>
      <p:sp>
        <p:nvSpPr>
          <p:cNvPr id="4" name="Title 1"/>
          <p:cNvSpPr>
            <a:spLocks noGrp="1"/>
          </p:cNvSpPr>
          <p:nvPr>
            <p:ph type="title"/>
          </p:nvPr>
        </p:nvSpPr>
        <p:spPr>
          <a:xfrm>
            <a:off x="2100454" y="0"/>
            <a:ext cx="7427792" cy="764933"/>
          </a:xfrm>
        </p:spPr>
        <p:txBody>
          <a:bodyPr>
            <a:normAutofit/>
          </a:bodyPr>
          <a:lstStyle/>
          <a:p>
            <a:r>
              <a:rPr lang="en-US" sz="2800" b="1" dirty="0">
                <a:solidFill>
                  <a:schemeClr val="bg1"/>
                </a:solidFill>
                <a:latin typeface="Times New Roman" panose="02020603050405020304" pitchFamily="18" charset="0"/>
                <a:cs typeface="Times New Roman" panose="02020603050405020304" pitchFamily="18" charset="0"/>
              </a:rPr>
              <a:t>3. TÌM KIẾM THEO CHIỀU SÂU (DFS)</a:t>
            </a:r>
            <a:endParaRPr lang="vi-VN" sz="2800" b="1" dirty="0">
              <a:solidFill>
                <a:schemeClr val="bg1"/>
              </a:solidFill>
              <a:latin typeface="Times New Roman" panose="02020603050405020304" pitchFamily="18" charset="0"/>
              <a:cs typeface="Times New Roman" panose="02020603050405020304" pitchFamily="18" charset="0"/>
            </a:endParaRPr>
          </a:p>
        </p:txBody>
      </p:sp>
      <p:pic>
        <p:nvPicPr>
          <p:cNvPr id="5" name="Content Placeholder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754" y="4305"/>
            <a:ext cx="552823" cy="748182"/>
          </a:xfrm>
          <a:prstGeom prst="rect">
            <a:avLst/>
          </a:prstGeom>
        </p:spPr>
      </p:pic>
    </p:spTree>
    <p:extLst>
      <p:ext uri="{BB962C8B-B14F-4D97-AF65-F5344CB8AC3E}">
        <p14:creationId xmlns:p14="http://schemas.microsoft.com/office/powerpoint/2010/main" val="263627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1000"/>
                                        <p:tgtEl>
                                          <p:spTgt spid="3">
                                            <p:txEl>
                                              <p:pRg st="5" end="5"/>
                                            </p:txEl>
                                          </p:spTgt>
                                        </p:tgtEl>
                                      </p:cBhvr>
                                    </p:animEffect>
                                    <p:anim calcmode="lin" valueType="num">
                                      <p:cBhvr>
                                        <p:cTn id="3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1000"/>
                                        <p:tgtEl>
                                          <p:spTgt spid="3">
                                            <p:txEl>
                                              <p:pRg st="6" end="6"/>
                                            </p:txEl>
                                          </p:spTgt>
                                        </p:tgtEl>
                                      </p:cBhvr>
                                    </p:animEffect>
                                    <p:anim calcmode="lin" valueType="num">
                                      <p:cBhvr>
                                        <p:cTn id="3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Effect transition="in" filter="fade">
                                      <p:cBhvr>
                                        <p:cTn id="43" dur="1000"/>
                                        <p:tgtEl>
                                          <p:spTgt spid="3">
                                            <p:txEl>
                                              <p:pRg st="7" end="7"/>
                                            </p:txEl>
                                          </p:spTgt>
                                        </p:tgtEl>
                                      </p:cBhvr>
                                    </p:animEffect>
                                    <p:anim calcmode="lin" valueType="num">
                                      <p:cBhvr>
                                        <p:cTn id="44"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774" y="-100434"/>
            <a:ext cx="8307686" cy="1084111"/>
          </a:xfrm>
        </p:spPr>
        <p:txBody>
          <a:bodyPr>
            <a:normAutofit/>
          </a:bodyPr>
          <a:lstStyle/>
          <a:p>
            <a:r>
              <a:rPr lang="en-US" sz="2800" b="1" dirty="0">
                <a:solidFill>
                  <a:schemeClr val="bg1"/>
                </a:solidFill>
                <a:latin typeface="Times New Roman" panose="02020603050405020304" pitchFamily="18" charset="0"/>
                <a:cs typeface="Times New Roman" panose="02020603050405020304" pitchFamily="18" charset="0"/>
              </a:rPr>
              <a:t>3. TÌM KIẾM THEO CHIỀU SÂU (DFS)</a:t>
            </a:r>
            <a:endParaRPr lang="vi-VN" sz="2800" b="1" dirty="0">
              <a:solidFill>
                <a:schemeClr val="bg1"/>
              </a:solidFill>
              <a:latin typeface="Times New Roman" panose="02020603050405020304" pitchFamily="18" charset="0"/>
              <a:cs typeface="Times New Roman" panose="02020603050405020304" pitchFamily="18" charset="0"/>
            </a:endParaRPr>
          </a:p>
        </p:txBody>
      </p:sp>
      <p:pic>
        <p:nvPicPr>
          <p:cNvPr id="3" name="Content Placeholder 2"/>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327168" y="81746"/>
            <a:ext cx="552823" cy="748182"/>
          </a:xfrm>
        </p:spPr>
      </p:pic>
      <p:sp>
        <p:nvSpPr>
          <p:cNvPr id="6" name="Content Placeholder 5"/>
          <p:cNvSpPr>
            <a:spLocks noGrp="1"/>
          </p:cNvSpPr>
          <p:nvPr>
            <p:ph sz="half" idx="2"/>
          </p:nvPr>
        </p:nvSpPr>
        <p:spPr>
          <a:xfrm>
            <a:off x="603579" y="1243942"/>
            <a:ext cx="8761472" cy="5084134"/>
          </a:xfrm>
        </p:spPr>
        <p:txBody>
          <a:bodyPr>
            <a:normAutofit lnSpcReduction="10000"/>
          </a:bodyPr>
          <a:lstStyle/>
          <a:p>
            <a:pPr marL="0" indent="0">
              <a:buNone/>
            </a:pPr>
            <a:r>
              <a:rPr lang="en-US" sz="2000" b="1" i="1" u="sng" dirty="0" err="1">
                <a:solidFill>
                  <a:schemeClr val="tx1">
                    <a:lumMod val="85000"/>
                    <a:lumOff val="15000"/>
                  </a:schemeClr>
                </a:solidFill>
                <a:latin typeface="Times New Roman" panose="02020603050405020304" pitchFamily="18" charset="0"/>
                <a:cs typeface="Times New Roman" panose="02020603050405020304" pitchFamily="18" charset="0"/>
              </a:rPr>
              <a:t>Ví</a:t>
            </a:r>
            <a:r>
              <a:rPr lang="en-US" sz="2000" b="1" i="1" u="sng" dirty="0">
                <a:solidFill>
                  <a:schemeClr val="tx1">
                    <a:lumMod val="85000"/>
                    <a:lumOff val="15000"/>
                  </a:schemeClr>
                </a:solidFill>
                <a:latin typeface="Times New Roman" panose="02020603050405020304" pitchFamily="18" charset="0"/>
                <a:cs typeface="Times New Roman" panose="02020603050405020304" pitchFamily="18" charset="0"/>
              </a:rPr>
              <a:t> </a:t>
            </a:r>
            <a:r>
              <a:rPr lang="en-US" sz="2000" b="1" i="1" u="sng" dirty="0" err="1">
                <a:solidFill>
                  <a:schemeClr val="tx1">
                    <a:lumMod val="85000"/>
                    <a:lumOff val="15000"/>
                  </a:schemeClr>
                </a:solidFill>
                <a:latin typeface="Times New Roman" panose="02020603050405020304" pitchFamily="18" charset="0"/>
                <a:cs typeface="Times New Roman" panose="02020603050405020304" pitchFamily="18" charset="0"/>
              </a:rPr>
              <a:t>dụ</a:t>
            </a:r>
            <a:r>
              <a:rPr lang="en-US" sz="2000" b="1" i="1" u="sng" dirty="0">
                <a:solidFill>
                  <a:schemeClr val="tx1">
                    <a:lumMod val="85000"/>
                    <a:lumOff val="15000"/>
                  </a:schemeClr>
                </a:solidFill>
                <a:latin typeface="Times New Roman" panose="02020603050405020304" pitchFamily="18" charset="0"/>
                <a:cs typeface="Times New Roman" panose="02020603050405020304" pitchFamily="18" charset="0"/>
              </a:rPr>
              <a:t>: </a:t>
            </a:r>
          </a:p>
          <a:p>
            <a:pPr marL="0" indent="0">
              <a:buNone/>
            </a:pPr>
            <a:r>
              <a:rPr lang="en-US" sz="2000" dirty="0" err="1">
                <a:latin typeface="Times New Roman" panose="02020603050405020304" pitchFamily="18" charset="0"/>
                <a:cs typeface="Times New Roman" panose="02020603050405020304" pitchFamily="18" charset="0"/>
              </a:rPr>
              <a:t>Qúa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viếng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sẽ</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diễn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sau</a:t>
            </a:r>
            <a:r>
              <a:rPr lang="en-US" sz="2000" dirty="0">
                <a:latin typeface="Times New Roman" panose="02020603050405020304" pitchFamily="18" charset="0"/>
                <a:cs typeface="Times New Roman" panose="02020603050405020304" pitchFamily="18" charset="0"/>
              </a:rPr>
              <a:t>:</a:t>
            </a:r>
          </a:p>
          <a:p>
            <a:r>
              <a:rPr lang="en-US" sz="2000" dirty="0" err="1">
                <a:latin typeface="Times New Roman" panose="02020603050405020304" pitchFamily="18" charset="0"/>
                <a:cs typeface="Times New Roman" panose="02020603050405020304" pitchFamily="18" charset="0"/>
              </a:rPr>
              <a:t>Bắt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đầu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a:t>
            </a:r>
          </a:p>
          <a:p>
            <a:r>
              <a:rPr lang="en-US" sz="2000" dirty="0" err="1">
                <a:latin typeface="Times New Roman" panose="02020603050405020304" pitchFamily="18" charset="0"/>
                <a:cs typeface="Times New Roman" panose="02020603050405020304" pitchFamily="18" charset="0"/>
              </a:rPr>
              <a:t>Tiếp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theo</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thể</a:t>
            </a:r>
            <a:r>
              <a:rPr lang="en-US" sz="2000" dirty="0">
                <a:latin typeface="Times New Roman" panose="02020603050405020304" pitchFamily="18" charset="0"/>
                <a:cs typeface="Times New Roman" panose="02020603050405020304" pitchFamily="18" charset="0"/>
              </a:rPr>
              <a:t> chọn1 </a:t>
            </a:r>
            <a:r>
              <a:rPr lang="en-US" sz="2000" dirty="0" err="1">
                <a:latin typeface="Times New Roman" panose="02020603050405020304" pitchFamily="18" charset="0"/>
                <a:cs typeface="Times New Roman" panose="02020603050405020304" pitchFamily="18" charset="0"/>
              </a:rPr>
              <a:t>trong</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 3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B, C, E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thăm</a:t>
            </a:r>
            <a:r>
              <a:rPr lang="en-US" sz="2000" dirty="0">
                <a:latin typeface="Times New Roman" panose="02020603050405020304" pitchFamily="18" charset="0"/>
                <a:cs typeface="Times New Roman" panose="02020603050405020304" pitchFamily="18" charset="0"/>
              </a:rPr>
              <a:t>. (Ở </a:t>
            </a:r>
            <a:r>
              <a:rPr lang="en-US" sz="2000" dirty="0" err="1">
                <a:latin typeface="Times New Roman" panose="02020603050405020304" pitchFamily="18" charset="0"/>
                <a:cs typeface="Times New Roman" panose="02020603050405020304" pitchFamily="18" charset="0"/>
              </a:rPr>
              <a:t>đây</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chọn</a:t>
            </a:r>
            <a:endParaRPr lang="en-US" sz="2000" dirty="0">
              <a:latin typeface="Times New Roman" panose="02020603050405020304" pitchFamily="18" charset="0"/>
              <a:cs typeface="Times New Roman" panose="02020603050405020304" pitchFamily="18" charset="0"/>
            </a:endParaRPr>
          </a:p>
          <a:p>
            <a:pPr marL="0" indent="0">
              <a:buNone/>
            </a:pPr>
            <a:r>
              <a:rPr lang="en-US" sz="2000" dirty="0" err="1">
                <a:latin typeface="Times New Roman" panose="02020603050405020304" pitchFamily="18" charset="0"/>
                <a:cs typeface="Times New Roman" panose="02020603050405020304" pitchFamily="18" charset="0"/>
              </a:rPr>
              <a:t>theo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tự</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bảng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chữ</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chọn</a:t>
            </a:r>
            <a:r>
              <a:rPr lang="en-US" sz="2000" dirty="0">
                <a:latin typeface="Times New Roman" panose="02020603050405020304" pitchFamily="18" charset="0"/>
                <a:cs typeface="Times New Roman" panose="02020603050405020304" pitchFamily="18" charset="0"/>
              </a:rPr>
              <a:t> B).</a:t>
            </a:r>
          </a:p>
          <a:p>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B ta </a:t>
            </a:r>
            <a:r>
              <a:rPr lang="en-US" sz="2000" dirty="0" err="1">
                <a:latin typeface="Times New Roman" panose="02020603050405020304" pitchFamily="18" charset="0"/>
                <a:cs typeface="Times New Roman" panose="02020603050405020304" pitchFamily="18" charset="0"/>
              </a:rPr>
              <a:t>xuống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thăm</a:t>
            </a:r>
            <a:r>
              <a:rPr lang="en-US" sz="2000" dirty="0">
                <a:latin typeface="Times New Roman" panose="02020603050405020304" pitchFamily="18" charset="0"/>
                <a:cs typeface="Times New Roman" panose="02020603050405020304" pitchFamily="18" charset="0"/>
              </a:rPr>
              <a:t> D.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D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thể</a:t>
            </a:r>
            <a:r>
              <a:rPr lang="en-US" sz="2000" dirty="0">
                <a:latin typeface="Times New Roman" panose="02020603050405020304" pitchFamily="18" charset="0"/>
                <a:cs typeface="Times New Roman" panose="02020603050405020304" pitchFamily="18" charset="0"/>
              </a:rPr>
              <a:t> </a:t>
            </a:r>
          </a:p>
          <a:p>
            <a:pPr marL="0" indent="0">
              <a:buNone/>
            </a:pPr>
            <a:r>
              <a:rPr lang="en-US" sz="2000" dirty="0" err="1">
                <a:latin typeface="Times New Roman" panose="02020603050405020304" pitchFamily="18" charset="0"/>
                <a:cs typeface="Times New Roman" panose="02020603050405020304" pitchFamily="18" charset="0"/>
              </a:rPr>
              <a:t>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tiếp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r>
              <a:rPr lang="en-US" sz="2000" dirty="0">
                <a:latin typeface="Times New Roman" panose="02020603050405020304" pitchFamily="18" charset="0"/>
                <a:cs typeface="Times New Roman" panose="02020603050405020304" pitchFamily="18" charset="0"/>
              </a:rPr>
              <a:t> ta quay </a:t>
            </a:r>
            <a:r>
              <a:rPr lang="en-US" sz="2000" dirty="0" err="1">
                <a:latin typeface="Times New Roman" panose="02020603050405020304" pitchFamily="18" charset="0"/>
                <a:cs typeface="Times New Roman" panose="02020603050405020304" pitchFamily="18" charset="0"/>
              </a:rPr>
              <a:t>lại</a:t>
            </a:r>
            <a:r>
              <a:rPr lang="en-US" sz="2000" dirty="0">
                <a:latin typeface="Times New Roman" panose="02020603050405020304" pitchFamily="18" charset="0"/>
                <a:cs typeface="Times New Roman" panose="02020603050405020304" pitchFamily="18" charset="0"/>
              </a:rPr>
              <a:t> B.</a:t>
            </a:r>
          </a:p>
          <a:p>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B </a:t>
            </a:r>
            <a:r>
              <a:rPr lang="en-US" sz="2000" dirty="0" err="1">
                <a:latin typeface="Times New Roman" panose="02020603050405020304" pitchFamily="18" charset="0"/>
                <a:cs typeface="Times New Roman" panose="02020603050405020304" pitchFamily="18" charset="0"/>
              </a:rPr>
              <a:t>đến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thăm</a:t>
            </a:r>
            <a:r>
              <a:rPr lang="en-US" sz="2000" dirty="0">
                <a:latin typeface="Times New Roman" panose="02020603050405020304" pitchFamily="18" charset="0"/>
                <a:cs typeface="Times New Roman" panose="02020603050405020304" pitchFamily="18" charset="0"/>
              </a:rPr>
              <a:t> F,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F </a:t>
            </a:r>
            <a:r>
              <a:rPr lang="en-US" sz="2000" dirty="0" err="1">
                <a:latin typeface="Times New Roman" panose="02020603050405020304" pitchFamily="18" charset="0"/>
                <a:cs typeface="Times New Roman" panose="02020603050405020304" pitchFamily="18" charset="0"/>
              </a:rPr>
              <a:t>đến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thăm</a:t>
            </a:r>
            <a:r>
              <a:rPr lang="en-US" sz="2000" dirty="0">
                <a:latin typeface="Times New Roman" panose="02020603050405020304" pitchFamily="18" charset="0"/>
                <a:cs typeface="Times New Roman" panose="02020603050405020304" pitchFamily="18" charset="0"/>
              </a:rPr>
              <a:t> E. </a:t>
            </a:r>
            <a:r>
              <a:rPr lang="en-US" sz="2000" dirty="0" err="1">
                <a:latin typeface="Times New Roman" panose="02020603050405020304" pitchFamily="18" charset="0"/>
                <a:cs typeface="Times New Roman" panose="02020603050405020304" pitchFamily="18" charset="0"/>
              </a:rPr>
              <a:t>Vì</a:t>
            </a:r>
            <a:r>
              <a:rPr lang="en-US" sz="2000" dirty="0">
                <a:latin typeface="Times New Roman" panose="02020603050405020304" pitchFamily="18" charset="0"/>
                <a:cs typeface="Times New Roman" panose="02020603050405020304" pitchFamily="18" charset="0"/>
              </a:rPr>
              <a:t> A</a:t>
            </a:r>
          </a:p>
          <a:p>
            <a:pPr marL="0" indent="0">
              <a:buNone/>
            </a:pPr>
            <a:r>
              <a:rPr lang="en-US" sz="2000" dirty="0" err="1">
                <a:latin typeface="Times New Roman" panose="02020603050405020304" pitchFamily="18" charset="0"/>
                <a:cs typeface="Times New Roman" panose="02020603050405020304" pitchFamily="18" charset="0"/>
              </a:rPr>
              <a:t>đã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rồi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r>
              <a:rPr lang="en-US" sz="2000" dirty="0">
                <a:latin typeface="Times New Roman" panose="02020603050405020304" pitchFamily="18" charset="0"/>
                <a:cs typeface="Times New Roman" panose="02020603050405020304" pitchFamily="18" charset="0"/>
              </a:rPr>
              <a:t> ta quay </a:t>
            </a:r>
            <a:r>
              <a:rPr lang="en-US" sz="2000" dirty="0" err="1">
                <a:latin typeface="Times New Roman" panose="02020603050405020304" pitchFamily="18" charset="0"/>
                <a:cs typeface="Times New Roman" panose="02020603050405020304" pitchFamily="18" charset="0"/>
              </a:rPr>
              <a:t>lại</a:t>
            </a:r>
            <a:r>
              <a:rPr lang="en-US" sz="2000" dirty="0">
                <a:latin typeface="Times New Roman" panose="02020603050405020304" pitchFamily="18" charset="0"/>
                <a:cs typeface="Times New Roman" panose="02020603050405020304" pitchFamily="18" charset="0"/>
              </a:rPr>
              <a:t> F, quay </a:t>
            </a:r>
            <a:r>
              <a:rPr lang="en-US" sz="2000" dirty="0" err="1">
                <a:latin typeface="Times New Roman" panose="02020603050405020304" pitchFamily="18" charset="0"/>
                <a:cs typeface="Times New Roman" panose="02020603050405020304" pitchFamily="18" charset="0"/>
              </a:rPr>
              <a:t>lại</a:t>
            </a:r>
            <a:r>
              <a:rPr lang="en-US" sz="2000" dirty="0">
                <a:latin typeface="Times New Roman" panose="02020603050405020304" pitchFamily="18" charset="0"/>
                <a:cs typeface="Times New Roman" panose="02020603050405020304" pitchFamily="18" charset="0"/>
              </a:rPr>
              <a:t> B,</a:t>
            </a:r>
          </a:p>
          <a:p>
            <a:pPr marL="0" indent="0">
              <a:buNone/>
            </a:pPr>
            <a:r>
              <a:rPr lang="en-US" sz="2000" dirty="0" err="1">
                <a:latin typeface="Times New Roman" panose="02020603050405020304" pitchFamily="18" charset="0"/>
                <a:cs typeface="Times New Roman" panose="02020603050405020304" pitchFamily="18" charset="0"/>
              </a:rPr>
              <a:t>Tại</a:t>
            </a:r>
            <a:r>
              <a:rPr lang="en-US" sz="2000" dirty="0">
                <a:latin typeface="Times New Roman" panose="02020603050405020304" pitchFamily="18" charset="0"/>
                <a:cs typeface="Times New Roman" panose="02020603050405020304" pitchFamily="18" charset="0"/>
              </a:rPr>
              <a:t> B </a:t>
            </a:r>
            <a:r>
              <a:rPr lang="en-US" sz="2000" dirty="0" err="1">
                <a:latin typeface="Times New Roman" panose="02020603050405020304" pitchFamily="18" charset="0"/>
                <a:cs typeface="Times New Roman" panose="02020603050405020304" pitchFamily="18" charset="0"/>
              </a:rPr>
              <a:t>vì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năng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B </a:t>
            </a:r>
            <a:r>
              <a:rPr lang="en-US" sz="2000" dirty="0" err="1">
                <a:latin typeface="Times New Roman" panose="02020603050405020304" pitchFamily="18" charset="0"/>
                <a:cs typeface="Times New Roman" panose="02020603050405020304" pitchFamily="18" charset="0"/>
              </a:rPr>
              <a:t>đã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xem</a:t>
            </a:r>
            <a:r>
              <a:rPr lang="en-US" sz="2000" dirty="0">
                <a:latin typeface="Times New Roman" panose="02020603050405020304" pitchFamily="18" charset="0"/>
                <a:cs typeface="Times New Roman" panose="02020603050405020304" pitchFamily="18" charset="0"/>
              </a:rPr>
              <a:t> </a:t>
            </a:r>
          </a:p>
          <a:p>
            <a:pPr marL="0" indent="0">
              <a:buNone/>
            </a:pPr>
            <a:r>
              <a:rPr lang="en-US" sz="2000" dirty="0" err="1">
                <a:latin typeface="Times New Roman" panose="02020603050405020304" pitchFamily="18" charset="0"/>
                <a:cs typeface="Times New Roman" panose="02020603050405020304" pitchFamily="18" charset="0"/>
              </a:rPr>
              <a:t>xét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r>
              <a:rPr lang="en-US" sz="2000" dirty="0">
                <a:latin typeface="Times New Roman" panose="02020603050405020304" pitchFamily="18" charset="0"/>
                <a:cs typeface="Times New Roman" panose="02020603050405020304" pitchFamily="18" charset="0"/>
              </a:rPr>
              <a:t> ta quay </a:t>
            </a:r>
            <a:r>
              <a:rPr lang="en-US" sz="2000" dirty="0" err="1">
                <a:latin typeface="Times New Roman" panose="02020603050405020304" pitchFamily="18" charset="0"/>
                <a:cs typeface="Times New Roman" panose="02020603050405020304" pitchFamily="18" charset="0"/>
              </a:rPr>
              <a:t>lại</a:t>
            </a:r>
            <a:r>
              <a:rPr lang="en-US" sz="2000" dirty="0">
                <a:latin typeface="Times New Roman" panose="02020603050405020304" pitchFamily="18" charset="0"/>
                <a:cs typeface="Times New Roman" panose="02020603050405020304" pitchFamily="18" charset="0"/>
              </a:rPr>
              <a:t> A.</a:t>
            </a:r>
          </a:p>
          <a:p>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 </a:t>
            </a:r>
            <a:r>
              <a:rPr lang="en-US" sz="2000" dirty="0" err="1">
                <a:latin typeface="Times New Roman" panose="02020603050405020304" pitchFamily="18" charset="0"/>
                <a:cs typeface="Times New Roman" panose="02020603050405020304" pitchFamily="18" charset="0"/>
              </a:rPr>
              <a:t>quá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tiếp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tục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C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G.</a:t>
            </a:r>
          </a:p>
          <a:p>
            <a:pPr>
              <a:buFontTx/>
              <a:buChar char="-"/>
            </a:pPr>
            <a:endParaRPr lang="en-US" sz="2000" dirty="0">
              <a:latin typeface="Times New Roman" panose="02020603050405020304" pitchFamily="18" charset="0"/>
              <a:cs typeface="Times New Roman" panose="02020603050405020304" pitchFamily="18" charset="0"/>
            </a:endParaRPr>
          </a:p>
          <a:p>
            <a:pPr>
              <a:buFontTx/>
              <a:buChar char="-"/>
            </a:pPr>
            <a:endParaRPr lang="en-US" dirty="0">
              <a:latin typeface="Times New Roman" panose="02020603050405020304" pitchFamily="18" charset="0"/>
              <a:cs typeface="Times New Roman" panose="02020603050405020304" pitchFamily="18" charset="0"/>
            </a:endParaRPr>
          </a:p>
        </p:txBody>
      </p:sp>
      <p:sp>
        <p:nvSpPr>
          <p:cNvPr id="12" name="Oval 11"/>
          <p:cNvSpPr/>
          <p:nvPr/>
        </p:nvSpPr>
        <p:spPr>
          <a:xfrm>
            <a:off x="7349705" y="1863663"/>
            <a:ext cx="785004" cy="776019"/>
          </a:xfrm>
          <a:prstGeom prst="ellipse">
            <a:avLst/>
          </a:prstGeom>
          <a:solidFill>
            <a:schemeClr val="bg1"/>
          </a:solidFill>
          <a:ln w="28575"/>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latin typeface=".VnArial" panose="020B7200000000000000" pitchFamily="34" charset="0"/>
              </a:rPr>
              <a:t>A</a:t>
            </a:r>
          </a:p>
        </p:txBody>
      </p:sp>
      <p:sp>
        <p:nvSpPr>
          <p:cNvPr id="14" name="Oval 13"/>
          <p:cNvSpPr/>
          <p:nvPr/>
        </p:nvSpPr>
        <p:spPr>
          <a:xfrm>
            <a:off x="6023749" y="3102451"/>
            <a:ext cx="785004" cy="776019"/>
          </a:xfrm>
          <a:prstGeom prst="ellipse">
            <a:avLst/>
          </a:prstGeom>
          <a:solidFill>
            <a:schemeClr val="bg1"/>
          </a:solidFill>
          <a:ln w="28575"/>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latin typeface=".VnArial" panose="020B7200000000000000" pitchFamily="34" charset="0"/>
              </a:rPr>
              <a:t>B</a:t>
            </a:r>
          </a:p>
        </p:txBody>
      </p:sp>
      <p:sp>
        <p:nvSpPr>
          <p:cNvPr id="15" name="Oval 14"/>
          <p:cNvSpPr/>
          <p:nvPr/>
        </p:nvSpPr>
        <p:spPr>
          <a:xfrm>
            <a:off x="8782780" y="3125846"/>
            <a:ext cx="785004" cy="776019"/>
          </a:xfrm>
          <a:prstGeom prst="ellipse">
            <a:avLst/>
          </a:prstGeom>
          <a:solidFill>
            <a:schemeClr val="bg1"/>
          </a:solidFill>
          <a:ln w="28575"/>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latin typeface=".VnArial" panose="020B7200000000000000" pitchFamily="34" charset="0"/>
              </a:rPr>
              <a:t>E</a:t>
            </a:r>
          </a:p>
        </p:txBody>
      </p:sp>
      <p:sp>
        <p:nvSpPr>
          <p:cNvPr id="16" name="Oval 15"/>
          <p:cNvSpPr/>
          <p:nvPr/>
        </p:nvSpPr>
        <p:spPr>
          <a:xfrm>
            <a:off x="7347799" y="3157749"/>
            <a:ext cx="785004" cy="776019"/>
          </a:xfrm>
          <a:prstGeom prst="ellipse">
            <a:avLst/>
          </a:prstGeom>
          <a:solidFill>
            <a:schemeClr val="bg1"/>
          </a:solidFill>
          <a:ln w="28575"/>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latin typeface=".VnArial" panose="020B7200000000000000" pitchFamily="34" charset="0"/>
              </a:rPr>
              <a:t>C</a:t>
            </a:r>
          </a:p>
        </p:txBody>
      </p:sp>
      <p:sp>
        <p:nvSpPr>
          <p:cNvPr id="17" name="Oval 16"/>
          <p:cNvSpPr/>
          <p:nvPr/>
        </p:nvSpPr>
        <p:spPr>
          <a:xfrm>
            <a:off x="5054989" y="4491662"/>
            <a:ext cx="785004" cy="776019"/>
          </a:xfrm>
          <a:prstGeom prst="ellipse">
            <a:avLst/>
          </a:prstGeom>
          <a:solidFill>
            <a:schemeClr val="bg1"/>
          </a:solidFill>
          <a:ln w="28575"/>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latin typeface=".VnArial" panose="020B7200000000000000" pitchFamily="34" charset="0"/>
              </a:rPr>
              <a:t>D</a:t>
            </a:r>
          </a:p>
        </p:txBody>
      </p:sp>
      <p:sp>
        <p:nvSpPr>
          <p:cNvPr id="18" name="Oval 17"/>
          <p:cNvSpPr/>
          <p:nvPr/>
        </p:nvSpPr>
        <p:spPr>
          <a:xfrm>
            <a:off x="6023749" y="4505415"/>
            <a:ext cx="785004" cy="776019"/>
          </a:xfrm>
          <a:prstGeom prst="ellipse">
            <a:avLst/>
          </a:prstGeom>
          <a:solidFill>
            <a:schemeClr val="bg1"/>
          </a:solidFill>
          <a:ln w="28575"/>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latin typeface=".VnArial" panose="020B7200000000000000" pitchFamily="34" charset="0"/>
              </a:rPr>
              <a:t>F</a:t>
            </a:r>
          </a:p>
        </p:txBody>
      </p:sp>
      <p:sp>
        <p:nvSpPr>
          <p:cNvPr id="19" name="Oval 18"/>
          <p:cNvSpPr/>
          <p:nvPr/>
        </p:nvSpPr>
        <p:spPr>
          <a:xfrm>
            <a:off x="7347799" y="4491662"/>
            <a:ext cx="785004" cy="776019"/>
          </a:xfrm>
          <a:prstGeom prst="ellipse">
            <a:avLst/>
          </a:prstGeom>
          <a:solidFill>
            <a:schemeClr val="bg1"/>
          </a:solidFill>
          <a:ln w="28575"/>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a:latin typeface=".VnArial" panose="020B7200000000000000" pitchFamily="34" charset="0"/>
              </a:rPr>
              <a:t>G</a:t>
            </a:r>
          </a:p>
        </p:txBody>
      </p:sp>
      <p:cxnSp>
        <p:nvCxnSpPr>
          <p:cNvPr id="22" name="Straight Connector 21"/>
          <p:cNvCxnSpPr>
            <a:stCxn id="14" idx="7"/>
            <a:endCxn id="12" idx="3"/>
          </p:cNvCxnSpPr>
          <p:nvPr/>
        </p:nvCxnSpPr>
        <p:spPr>
          <a:xfrm flipV="1">
            <a:off x="6693792" y="2526037"/>
            <a:ext cx="770874" cy="69005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2" idx="4"/>
            <a:endCxn id="16" idx="0"/>
          </p:cNvCxnSpPr>
          <p:nvPr/>
        </p:nvCxnSpPr>
        <p:spPr>
          <a:xfrm flipH="1">
            <a:off x="7740301" y="2639682"/>
            <a:ext cx="1906" cy="51806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2" idx="5"/>
            <a:endCxn id="15" idx="1"/>
          </p:cNvCxnSpPr>
          <p:nvPr/>
        </p:nvCxnSpPr>
        <p:spPr>
          <a:xfrm>
            <a:off x="8019748" y="2526037"/>
            <a:ext cx="877993" cy="71345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14" idx="3"/>
            <a:endCxn id="17" idx="0"/>
          </p:cNvCxnSpPr>
          <p:nvPr/>
        </p:nvCxnSpPr>
        <p:spPr>
          <a:xfrm flipH="1">
            <a:off x="5447491" y="3764825"/>
            <a:ext cx="691219" cy="72683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14" idx="4"/>
            <a:endCxn id="18" idx="0"/>
          </p:cNvCxnSpPr>
          <p:nvPr/>
        </p:nvCxnSpPr>
        <p:spPr>
          <a:xfrm>
            <a:off x="6416251" y="3878470"/>
            <a:ext cx="0" cy="62694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stCxn id="16" idx="4"/>
            <a:endCxn id="19" idx="0"/>
          </p:cNvCxnSpPr>
          <p:nvPr/>
        </p:nvCxnSpPr>
        <p:spPr>
          <a:xfrm>
            <a:off x="7740301" y="3933768"/>
            <a:ext cx="0" cy="55789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a:stCxn id="18" idx="4"/>
          </p:cNvCxnSpPr>
          <p:nvPr/>
        </p:nvCxnSpPr>
        <p:spPr>
          <a:xfrm>
            <a:off x="6416251" y="5281434"/>
            <a:ext cx="0" cy="58452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6416251" y="5865962"/>
            <a:ext cx="2759031" cy="2584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a:stCxn id="15" idx="4"/>
          </p:cNvCxnSpPr>
          <p:nvPr/>
        </p:nvCxnSpPr>
        <p:spPr>
          <a:xfrm>
            <a:off x="9175282" y="3901865"/>
            <a:ext cx="0" cy="198994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22843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animEffect transition="in" filter="fade">
                                      <p:cBhvr>
                                        <p:cTn id="11" dur="1000"/>
                                        <p:tgtEl>
                                          <p:spTgt spid="6">
                                            <p:txEl>
                                              <p:pRg st="2" end="2"/>
                                            </p:txEl>
                                          </p:spTgt>
                                        </p:tgtEl>
                                      </p:cBhvr>
                                    </p:animEffect>
                                    <p:anim calcmode="lin" valueType="num">
                                      <p:cBhvr>
                                        <p:cTn id="1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mph" presetSubtype="2" fill="hold" nodeType="clickEffect">
                                  <p:stCondLst>
                                    <p:cond delay="0"/>
                                  </p:stCondLst>
                                  <p:childTnLst>
                                    <p:animClr clrSpc="rgb" dir="cw">
                                      <p:cBhvr>
                                        <p:cTn id="17" dur="2000" fill="hold"/>
                                        <p:tgtEl>
                                          <p:spTgt spid="12"/>
                                        </p:tgtEl>
                                        <p:attrNameLst>
                                          <p:attrName>fillcolor</p:attrName>
                                        </p:attrNameLst>
                                      </p:cBhvr>
                                      <p:to>
                                        <a:schemeClr val="accent2"/>
                                      </p:to>
                                    </p:animClr>
                                    <p:set>
                                      <p:cBhvr>
                                        <p:cTn id="18" dur="2000" fill="hold"/>
                                        <p:tgtEl>
                                          <p:spTgt spid="12"/>
                                        </p:tgtEl>
                                        <p:attrNameLst>
                                          <p:attrName>fill.type</p:attrName>
                                        </p:attrNameLst>
                                      </p:cBhvr>
                                      <p:to>
                                        <p:strVal val="solid"/>
                                      </p:to>
                                    </p:set>
                                    <p:set>
                                      <p:cBhvr>
                                        <p:cTn id="19" dur="2000" fill="hold"/>
                                        <p:tgtEl>
                                          <p:spTgt spid="12"/>
                                        </p:tgtEl>
                                        <p:attrNameLst>
                                          <p:attrName>fill.on</p:attrName>
                                        </p:attrNameLst>
                                      </p:cBhvr>
                                      <p:to>
                                        <p:strVal val="true"/>
                                      </p:to>
                                    </p:se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6">
                                            <p:txEl>
                                              <p:pRg st="3" end="3"/>
                                            </p:txEl>
                                          </p:spTgt>
                                        </p:tgtEl>
                                        <p:attrNameLst>
                                          <p:attrName>style.visibility</p:attrName>
                                        </p:attrNameLst>
                                      </p:cBhvr>
                                      <p:to>
                                        <p:strVal val="visible"/>
                                      </p:to>
                                    </p:set>
                                    <p:animEffect transition="in" filter="fade">
                                      <p:cBhvr>
                                        <p:cTn id="24" dur="1000"/>
                                        <p:tgtEl>
                                          <p:spTgt spid="6">
                                            <p:txEl>
                                              <p:pRg st="3" end="3"/>
                                            </p:txEl>
                                          </p:spTgt>
                                        </p:tgtEl>
                                      </p:cBhvr>
                                    </p:animEffect>
                                    <p:anim calcmode="lin" valueType="num">
                                      <p:cBhvr>
                                        <p:cTn id="25"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6">
                                            <p:txEl>
                                              <p:pRg st="3" end="3"/>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6">
                                            <p:txEl>
                                              <p:pRg st="4" end="4"/>
                                            </p:txEl>
                                          </p:spTgt>
                                        </p:tgtEl>
                                        <p:attrNameLst>
                                          <p:attrName>style.visibility</p:attrName>
                                        </p:attrNameLst>
                                      </p:cBhvr>
                                      <p:to>
                                        <p:strVal val="visible"/>
                                      </p:to>
                                    </p:set>
                                    <p:animEffect transition="in" filter="fade">
                                      <p:cBhvr>
                                        <p:cTn id="29" dur="1000"/>
                                        <p:tgtEl>
                                          <p:spTgt spid="6">
                                            <p:txEl>
                                              <p:pRg st="4" end="4"/>
                                            </p:txEl>
                                          </p:spTgt>
                                        </p:tgtEl>
                                      </p:cBhvr>
                                    </p:animEffect>
                                    <p:anim calcmode="lin" valueType="num">
                                      <p:cBhvr>
                                        <p:cTn id="30"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6">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6">
                                            <p:txEl>
                                              <p:pRg st="5" end="5"/>
                                            </p:txEl>
                                          </p:spTgt>
                                        </p:tgtEl>
                                        <p:attrNameLst>
                                          <p:attrName>style.visibility</p:attrName>
                                        </p:attrNameLst>
                                      </p:cBhvr>
                                      <p:to>
                                        <p:strVal val="visible"/>
                                      </p:to>
                                    </p:set>
                                    <p:animEffect transition="in" filter="fade">
                                      <p:cBhvr>
                                        <p:cTn id="34" dur="1000"/>
                                        <p:tgtEl>
                                          <p:spTgt spid="6">
                                            <p:txEl>
                                              <p:pRg st="5" end="5"/>
                                            </p:txEl>
                                          </p:spTgt>
                                        </p:tgtEl>
                                      </p:cBhvr>
                                    </p:animEffect>
                                    <p:anim calcmode="lin" valueType="num">
                                      <p:cBhvr>
                                        <p:cTn id="35"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 presetClass="emph" presetSubtype="2" fill="hold" nodeType="clickEffect">
                                  <p:stCondLst>
                                    <p:cond delay="0"/>
                                  </p:stCondLst>
                                  <p:childTnLst>
                                    <p:animClr clrSpc="rgb" dir="cw">
                                      <p:cBhvr>
                                        <p:cTn id="40" dur="2000" fill="hold"/>
                                        <p:tgtEl>
                                          <p:spTgt spid="14"/>
                                        </p:tgtEl>
                                        <p:attrNameLst>
                                          <p:attrName>fillcolor</p:attrName>
                                        </p:attrNameLst>
                                      </p:cBhvr>
                                      <p:to>
                                        <a:schemeClr val="accent2"/>
                                      </p:to>
                                    </p:animClr>
                                    <p:set>
                                      <p:cBhvr>
                                        <p:cTn id="41" dur="2000" fill="hold"/>
                                        <p:tgtEl>
                                          <p:spTgt spid="14"/>
                                        </p:tgtEl>
                                        <p:attrNameLst>
                                          <p:attrName>fill.type</p:attrName>
                                        </p:attrNameLst>
                                      </p:cBhvr>
                                      <p:to>
                                        <p:strVal val="solid"/>
                                      </p:to>
                                    </p:set>
                                    <p:set>
                                      <p:cBhvr>
                                        <p:cTn id="42" dur="2000" fill="hold"/>
                                        <p:tgtEl>
                                          <p:spTgt spid="14"/>
                                        </p:tgtEl>
                                        <p:attrNameLst>
                                          <p:attrName>fill.on</p:attrName>
                                        </p:attrNameLst>
                                      </p:cBhvr>
                                      <p:to>
                                        <p:strVal val="true"/>
                                      </p:to>
                                    </p:set>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6">
                                            <p:txEl>
                                              <p:pRg st="6" end="6"/>
                                            </p:txEl>
                                          </p:spTgt>
                                        </p:tgtEl>
                                        <p:attrNameLst>
                                          <p:attrName>style.visibility</p:attrName>
                                        </p:attrNameLst>
                                      </p:cBhvr>
                                      <p:to>
                                        <p:strVal val="visible"/>
                                      </p:to>
                                    </p:set>
                                    <p:animEffect transition="in" filter="fade">
                                      <p:cBhvr>
                                        <p:cTn id="47" dur="1000"/>
                                        <p:tgtEl>
                                          <p:spTgt spid="6">
                                            <p:txEl>
                                              <p:pRg st="6" end="6"/>
                                            </p:txEl>
                                          </p:spTgt>
                                        </p:tgtEl>
                                      </p:cBhvr>
                                    </p:animEffect>
                                    <p:anim calcmode="lin" valueType="num">
                                      <p:cBhvr>
                                        <p:cTn id="48" dur="1000" fill="hold"/>
                                        <p:tgtEl>
                                          <p:spTgt spid="6">
                                            <p:txEl>
                                              <p:pRg st="6" end="6"/>
                                            </p:txEl>
                                          </p:spTgt>
                                        </p:tgtEl>
                                        <p:attrNameLst>
                                          <p:attrName>ppt_x</p:attrName>
                                        </p:attrNameLst>
                                      </p:cBhvr>
                                      <p:tavLst>
                                        <p:tav tm="0">
                                          <p:val>
                                            <p:strVal val="#ppt_x"/>
                                          </p:val>
                                        </p:tav>
                                        <p:tav tm="100000">
                                          <p:val>
                                            <p:strVal val="#ppt_x"/>
                                          </p:val>
                                        </p:tav>
                                      </p:tavLst>
                                    </p:anim>
                                    <p:anim calcmode="lin" valueType="num">
                                      <p:cBhvr>
                                        <p:cTn id="49" dur="1000" fill="hold"/>
                                        <p:tgtEl>
                                          <p:spTgt spid="6">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 presetClass="emph" presetSubtype="2" fill="hold" nodeType="clickEffect">
                                  <p:stCondLst>
                                    <p:cond delay="0"/>
                                  </p:stCondLst>
                                  <p:childTnLst>
                                    <p:animClr clrSpc="rgb" dir="cw">
                                      <p:cBhvr>
                                        <p:cTn id="53" dur="2000" fill="hold"/>
                                        <p:tgtEl>
                                          <p:spTgt spid="17"/>
                                        </p:tgtEl>
                                        <p:attrNameLst>
                                          <p:attrName>fillcolor</p:attrName>
                                        </p:attrNameLst>
                                      </p:cBhvr>
                                      <p:to>
                                        <a:schemeClr val="accent2"/>
                                      </p:to>
                                    </p:animClr>
                                    <p:set>
                                      <p:cBhvr>
                                        <p:cTn id="54" dur="2000" fill="hold"/>
                                        <p:tgtEl>
                                          <p:spTgt spid="17"/>
                                        </p:tgtEl>
                                        <p:attrNameLst>
                                          <p:attrName>fill.type</p:attrName>
                                        </p:attrNameLst>
                                      </p:cBhvr>
                                      <p:to>
                                        <p:strVal val="solid"/>
                                      </p:to>
                                    </p:set>
                                    <p:set>
                                      <p:cBhvr>
                                        <p:cTn id="55" dur="2000" fill="hold"/>
                                        <p:tgtEl>
                                          <p:spTgt spid="17"/>
                                        </p:tgtEl>
                                        <p:attrNameLst>
                                          <p:attrName>fill.on</p:attrName>
                                        </p:attrNameLst>
                                      </p:cBhvr>
                                      <p:to>
                                        <p:strVal val="true"/>
                                      </p:to>
                                    </p:set>
                                  </p:childTnLst>
                                </p:cTn>
                              </p:par>
                              <p:par>
                                <p:cTn id="56" presetID="42" presetClass="entr" presetSubtype="0" fill="hold" nodeType="withEffect">
                                  <p:stCondLst>
                                    <p:cond delay="0"/>
                                  </p:stCondLst>
                                  <p:childTnLst>
                                    <p:set>
                                      <p:cBhvr>
                                        <p:cTn id="57" dur="1" fill="hold">
                                          <p:stCondLst>
                                            <p:cond delay="0"/>
                                          </p:stCondLst>
                                        </p:cTn>
                                        <p:tgtEl>
                                          <p:spTgt spid="6">
                                            <p:txEl>
                                              <p:pRg st="7" end="7"/>
                                            </p:txEl>
                                          </p:spTgt>
                                        </p:tgtEl>
                                        <p:attrNameLst>
                                          <p:attrName>style.visibility</p:attrName>
                                        </p:attrNameLst>
                                      </p:cBhvr>
                                      <p:to>
                                        <p:strVal val="visible"/>
                                      </p:to>
                                    </p:set>
                                    <p:animEffect transition="in" filter="fade">
                                      <p:cBhvr>
                                        <p:cTn id="58" dur="1000"/>
                                        <p:tgtEl>
                                          <p:spTgt spid="6">
                                            <p:txEl>
                                              <p:pRg st="7" end="7"/>
                                            </p:txEl>
                                          </p:spTgt>
                                        </p:tgtEl>
                                      </p:cBhvr>
                                    </p:animEffect>
                                    <p:anim calcmode="lin" valueType="num">
                                      <p:cBhvr>
                                        <p:cTn id="59" dur="1000" fill="hold"/>
                                        <p:tgtEl>
                                          <p:spTgt spid="6">
                                            <p:txEl>
                                              <p:pRg st="7" end="7"/>
                                            </p:txEl>
                                          </p:spTgt>
                                        </p:tgtEl>
                                        <p:attrNameLst>
                                          <p:attrName>ppt_x</p:attrName>
                                        </p:attrNameLst>
                                      </p:cBhvr>
                                      <p:tavLst>
                                        <p:tav tm="0">
                                          <p:val>
                                            <p:strVal val="#ppt_x"/>
                                          </p:val>
                                        </p:tav>
                                        <p:tav tm="100000">
                                          <p:val>
                                            <p:strVal val="#ppt_x"/>
                                          </p:val>
                                        </p:tav>
                                      </p:tavLst>
                                    </p:anim>
                                    <p:anim calcmode="lin" valueType="num">
                                      <p:cBhvr>
                                        <p:cTn id="60" dur="1000" fill="hold"/>
                                        <p:tgtEl>
                                          <p:spTgt spid="6">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nodeType="clickEffect">
                                  <p:stCondLst>
                                    <p:cond delay="0"/>
                                  </p:stCondLst>
                                  <p:childTnLst>
                                    <p:set>
                                      <p:cBhvr>
                                        <p:cTn id="64" dur="1" fill="hold">
                                          <p:stCondLst>
                                            <p:cond delay="0"/>
                                          </p:stCondLst>
                                        </p:cTn>
                                        <p:tgtEl>
                                          <p:spTgt spid="6">
                                            <p:txEl>
                                              <p:pRg st="8" end="8"/>
                                            </p:txEl>
                                          </p:spTgt>
                                        </p:tgtEl>
                                        <p:attrNameLst>
                                          <p:attrName>style.visibility</p:attrName>
                                        </p:attrNameLst>
                                      </p:cBhvr>
                                      <p:to>
                                        <p:strVal val="visible"/>
                                      </p:to>
                                    </p:set>
                                    <p:animEffect transition="in" filter="fade">
                                      <p:cBhvr>
                                        <p:cTn id="65" dur="1000"/>
                                        <p:tgtEl>
                                          <p:spTgt spid="6">
                                            <p:txEl>
                                              <p:pRg st="8" end="8"/>
                                            </p:txEl>
                                          </p:spTgt>
                                        </p:tgtEl>
                                      </p:cBhvr>
                                    </p:animEffect>
                                    <p:anim calcmode="lin" valueType="num">
                                      <p:cBhvr>
                                        <p:cTn id="66" dur="1000" fill="hold"/>
                                        <p:tgtEl>
                                          <p:spTgt spid="6">
                                            <p:txEl>
                                              <p:pRg st="8" end="8"/>
                                            </p:txEl>
                                          </p:spTgt>
                                        </p:tgtEl>
                                        <p:attrNameLst>
                                          <p:attrName>ppt_x</p:attrName>
                                        </p:attrNameLst>
                                      </p:cBhvr>
                                      <p:tavLst>
                                        <p:tav tm="0">
                                          <p:val>
                                            <p:strVal val="#ppt_x"/>
                                          </p:val>
                                        </p:tav>
                                        <p:tav tm="100000">
                                          <p:val>
                                            <p:strVal val="#ppt_x"/>
                                          </p:val>
                                        </p:tav>
                                      </p:tavLst>
                                    </p:anim>
                                    <p:anim calcmode="lin" valueType="num">
                                      <p:cBhvr>
                                        <p:cTn id="67" dur="1000" fill="hold"/>
                                        <p:tgtEl>
                                          <p:spTgt spid="6">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1" presetClass="emph" presetSubtype="2" fill="hold" nodeType="clickEffect">
                                  <p:stCondLst>
                                    <p:cond delay="0"/>
                                  </p:stCondLst>
                                  <p:childTnLst>
                                    <p:animClr clrSpc="rgb" dir="cw">
                                      <p:cBhvr>
                                        <p:cTn id="71" dur="2000" fill="hold"/>
                                        <p:tgtEl>
                                          <p:spTgt spid="18"/>
                                        </p:tgtEl>
                                        <p:attrNameLst>
                                          <p:attrName>fillcolor</p:attrName>
                                        </p:attrNameLst>
                                      </p:cBhvr>
                                      <p:to>
                                        <a:schemeClr val="accent2"/>
                                      </p:to>
                                    </p:animClr>
                                    <p:set>
                                      <p:cBhvr>
                                        <p:cTn id="72" dur="2000" fill="hold"/>
                                        <p:tgtEl>
                                          <p:spTgt spid="18"/>
                                        </p:tgtEl>
                                        <p:attrNameLst>
                                          <p:attrName>fill.type</p:attrName>
                                        </p:attrNameLst>
                                      </p:cBhvr>
                                      <p:to>
                                        <p:strVal val="solid"/>
                                      </p:to>
                                    </p:set>
                                    <p:set>
                                      <p:cBhvr>
                                        <p:cTn id="73" dur="2000" fill="hold"/>
                                        <p:tgtEl>
                                          <p:spTgt spid="18"/>
                                        </p:tgtEl>
                                        <p:attrNameLst>
                                          <p:attrName>fill.on</p:attrName>
                                        </p:attrNameLst>
                                      </p:cBhvr>
                                      <p:to>
                                        <p:strVal val="true"/>
                                      </p:to>
                                    </p:set>
                                  </p:childTnLst>
                                </p:cTn>
                              </p:par>
                              <p:par>
                                <p:cTn id="74" presetID="42" presetClass="entr" presetSubtype="0" fill="hold" nodeType="withEffect">
                                  <p:stCondLst>
                                    <p:cond delay="0"/>
                                  </p:stCondLst>
                                  <p:childTnLst>
                                    <p:set>
                                      <p:cBhvr>
                                        <p:cTn id="75" dur="1" fill="hold">
                                          <p:stCondLst>
                                            <p:cond delay="0"/>
                                          </p:stCondLst>
                                        </p:cTn>
                                        <p:tgtEl>
                                          <p:spTgt spid="6">
                                            <p:txEl>
                                              <p:pRg st="9" end="9"/>
                                            </p:txEl>
                                          </p:spTgt>
                                        </p:tgtEl>
                                        <p:attrNameLst>
                                          <p:attrName>style.visibility</p:attrName>
                                        </p:attrNameLst>
                                      </p:cBhvr>
                                      <p:to>
                                        <p:strVal val="visible"/>
                                      </p:to>
                                    </p:set>
                                    <p:animEffect transition="in" filter="fade">
                                      <p:cBhvr>
                                        <p:cTn id="76" dur="1000"/>
                                        <p:tgtEl>
                                          <p:spTgt spid="6">
                                            <p:txEl>
                                              <p:pRg st="9" end="9"/>
                                            </p:txEl>
                                          </p:spTgt>
                                        </p:tgtEl>
                                      </p:cBhvr>
                                    </p:animEffect>
                                    <p:anim calcmode="lin" valueType="num">
                                      <p:cBhvr>
                                        <p:cTn id="77" dur="1000" fill="hold"/>
                                        <p:tgtEl>
                                          <p:spTgt spid="6">
                                            <p:txEl>
                                              <p:pRg st="9" end="9"/>
                                            </p:txEl>
                                          </p:spTgt>
                                        </p:tgtEl>
                                        <p:attrNameLst>
                                          <p:attrName>ppt_x</p:attrName>
                                        </p:attrNameLst>
                                      </p:cBhvr>
                                      <p:tavLst>
                                        <p:tav tm="0">
                                          <p:val>
                                            <p:strVal val="#ppt_x"/>
                                          </p:val>
                                        </p:tav>
                                        <p:tav tm="100000">
                                          <p:val>
                                            <p:strVal val="#ppt_x"/>
                                          </p:val>
                                        </p:tav>
                                      </p:tavLst>
                                    </p:anim>
                                    <p:anim calcmode="lin" valueType="num">
                                      <p:cBhvr>
                                        <p:cTn id="78" dur="1000" fill="hold"/>
                                        <p:tgtEl>
                                          <p:spTgt spid="6">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1" presetClass="emph" presetSubtype="2" fill="hold" nodeType="clickEffect">
                                  <p:stCondLst>
                                    <p:cond delay="0"/>
                                  </p:stCondLst>
                                  <p:childTnLst>
                                    <p:animClr clrSpc="rgb" dir="cw">
                                      <p:cBhvr>
                                        <p:cTn id="82" dur="2000" fill="hold"/>
                                        <p:tgtEl>
                                          <p:spTgt spid="15"/>
                                        </p:tgtEl>
                                        <p:attrNameLst>
                                          <p:attrName>fillcolor</p:attrName>
                                        </p:attrNameLst>
                                      </p:cBhvr>
                                      <p:to>
                                        <a:schemeClr val="accent2"/>
                                      </p:to>
                                    </p:animClr>
                                    <p:set>
                                      <p:cBhvr>
                                        <p:cTn id="83" dur="2000" fill="hold"/>
                                        <p:tgtEl>
                                          <p:spTgt spid="15"/>
                                        </p:tgtEl>
                                        <p:attrNameLst>
                                          <p:attrName>fill.type</p:attrName>
                                        </p:attrNameLst>
                                      </p:cBhvr>
                                      <p:to>
                                        <p:strVal val="solid"/>
                                      </p:to>
                                    </p:set>
                                    <p:set>
                                      <p:cBhvr>
                                        <p:cTn id="84" dur="2000" fill="hold"/>
                                        <p:tgtEl>
                                          <p:spTgt spid="15"/>
                                        </p:tgtEl>
                                        <p:attrNameLst>
                                          <p:attrName>fill.on</p:attrName>
                                        </p:attrNameLst>
                                      </p:cBhvr>
                                      <p:to>
                                        <p:strVal val="true"/>
                                      </p:to>
                                    </p:set>
                                  </p:childTnLst>
                                </p:cTn>
                              </p:par>
                              <p:par>
                                <p:cTn id="85" presetID="42" presetClass="entr" presetSubtype="0" fill="hold" nodeType="withEffect">
                                  <p:stCondLst>
                                    <p:cond delay="0"/>
                                  </p:stCondLst>
                                  <p:childTnLst>
                                    <p:set>
                                      <p:cBhvr>
                                        <p:cTn id="86" dur="1" fill="hold">
                                          <p:stCondLst>
                                            <p:cond delay="0"/>
                                          </p:stCondLst>
                                        </p:cTn>
                                        <p:tgtEl>
                                          <p:spTgt spid="6">
                                            <p:txEl>
                                              <p:pRg st="10" end="10"/>
                                            </p:txEl>
                                          </p:spTgt>
                                        </p:tgtEl>
                                        <p:attrNameLst>
                                          <p:attrName>style.visibility</p:attrName>
                                        </p:attrNameLst>
                                      </p:cBhvr>
                                      <p:to>
                                        <p:strVal val="visible"/>
                                      </p:to>
                                    </p:set>
                                    <p:animEffect transition="in" filter="fade">
                                      <p:cBhvr>
                                        <p:cTn id="87" dur="1000"/>
                                        <p:tgtEl>
                                          <p:spTgt spid="6">
                                            <p:txEl>
                                              <p:pRg st="10" end="10"/>
                                            </p:txEl>
                                          </p:spTgt>
                                        </p:tgtEl>
                                      </p:cBhvr>
                                    </p:animEffect>
                                    <p:anim calcmode="lin" valueType="num">
                                      <p:cBhvr>
                                        <p:cTn id="88" dur="1000" fill="hold"/>
                                        <p:tgtEl>
                                          <p:spTgt spid="6">
                                            <p:txEl>
                                              <p:pRg st="10" end="10"/>
                                            </p:txEl>
                                          </p:spTgt>
                                        </p:tgtEl>
                                        <p:attrNameLst>
                                          <p:attrName>ppt_x</p:attrName>
                                        </p:attrNameLst>
                                      </p:cBhvr>
                                      <p:tavLst>
                                        <p:tav tm="0">
                                          <p:val>
                                            <p:strVal val="#ppt_x"/>
                                          </p:val>
                                        </p:tav>
                                        <p:tav tm="100000">
                                          <p:val>
                                            <p:strVal val="#ppt_x"/>
                                          </p:val>
                                        </p:tav>
                                      </p:tavLst>
                                    </p:anim>
                                    <p:anim calcmode="lin" valueType="num">
                                      <p:cBhvr>
                                        <p:cTn id="89" dur="1000" fill="hold"/>
                                        <p:tgtEl>
                                          <p:spTgt spid="6">
                                            <p:txEl>
                                              <p:pRg st="10" end="10"/>
                                            </p:txEl>
                                          </p:spTgt>
                                        </p:tgtEl>
                                        <p:attrNameLst>
                                          <p:attrName>ppt_y</p:attrName>
                                        </p:attrNameLst>
                                      </p:cBhvr>
                                      <p:tavLst>
                                        <p:tav tm="0">
                                          <p:val>
                                            <p:strVal val="#ppt_y+.1"/>
                                          </p:val>
                                        </p:tav>
                                        <p:tav tm="100000">
                                          <p:val>
                                            <p:strVal val="#ppt_y"/>
                                          </p:val>
                                        </p:tav>
                                      </p:tavLst>
                                    </p:anim>
                                  </p:childTnLst>
                                </p:cTn>
                              </p:par>
                              <p:par>
                                <p:cTn id="90" presetID="42" presetClass="entr" presetSubtype="0" fill="hold" nodeType="withEffect">
                                  <p:stCondLst>
                                    <p:cond delay="0"/>
                                  </p:stCondLst>
                                  <p:childTnLst>
                                    <p:set>
                                      <p:cBhvr>
                                        <p:cTn id="91" dur="1" fill="hold">
                                          <p:stCondLst>
                                            <p:cond delay="0"/>
                                          </p:stCondLst>
                                        </p:cTn>
                                        <p:tgtEl>
                                          <p:spTgt spid="6">
                                            <p:txEl>
                                              <p:pRg st="11" end="11"/>
                                            </p:txEl>
                                          </p:spTgt>
                                        </p:tgtEl>
                                        <p:attrNameLst>
                                          <p:attrName>style.visibility</p:attrName>
                                        </p:attrNameLst>
                                      </p:cBhvr>
                                      <p:to>
                                        <p:strVal val="visible"/>
                                      </p:to>
                                    </p:set>
                                    <p:animEffect transition="in" filter="fade">
                                      <p:cBhvr>
                                        <p:cTn id="92" dur="1000"/>
                                        <p:tgtEl>
                                          <p:spTgt spid="6">
                                            <p:txEl>
                                              <p:pRg st="11" end="11"/>
                                            </p:txEl>
                                          </p:spTgt>
                                        </p:tgtEl>
                                      </p:cBhvr>
                                    </p:animEffect>
                                    <p:anim calcmode="lin" valueType="num">
                                      <p:cBhvr>
                                        <p:cTn id="93" dur="1000" fill="hold"/>
                                        <p:tgtEl>
                                          <p:spTgt spid="6">
                                            <p:txEl>
                                              <p:pRg st="11" end="11"/>
                                            </p:txEl>
                                          </p:spTgt>
                                        </p:tgtEl>
                                        <p:attrNameLst>
                                          <p:attrName>ppt_x</p:attrName>
                                        </p:attrNameLst>
                                      </p:cBhvr>
                                      <p:tavLst>
                                        <p:tav tm="0">
                                          <p:val>
                                            <p:strVal val="#ppt_x"/>
                                          </p:val>
                                        </p:tav>
                                        <p:tav tm="100000">
                                          <p:val>
                                            <p:strVal val="#ppt_x"/>
                                          </p:val>
                                        </p:tav>
                                      </p:tavLst>
                                    </p:anim>
                                    <p:anim calcmode="lin" valueType="num">
                                      <p:cBhvr>
                                        <p:cTn id="94" dur="1000" fill="hold"/>
                                        <p:tgtEl>
                                          <p:spTgt spid="6">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42" presetClass="entr" presetSubtype="0" fill="hold" nodeType="clickEffect">
                                  <p:stCondLst>
                                    <p:cond delay="0"/>
                                  </p:stCondLst>
                                  <p:childTnLst>
                                    <p:set>
                                      <p:cBhvr>
                                        <p:cTn id="98" dur="1" fill="hold">
                                          <p:stCondLst>
                                            <p:cond delay="0"/>
                                          </p:stCondLst>
                                        </p:cTn>
                                        <p:tgtEl>
                                          <p:spTgt spid="6">
                                            <p:txEl>
                                              <p:pRg st="12" end="12"/>
                                            </p:txEl>
                                          </p:spTgt>
                                        </p:tgtEl>
                                        <p:attrNameLst>
                                          <p:attrName>style.visibility</p:attrName>
                                        </p:attrNameLst>
                                      </p:cBhvr>
                                      <p:to>
                                        <p:strVal val="visible"/>
                                      </p:to>
                                    </p:set>
                                    <p:animEffect transition="in" filter="fade">
                                      <p:cBhvr>
                                        <p:cTn id="99" dur="1000"/>
                                        <p:tgtEl>
                                          <p:spTgt spid="6">
                                            <p:txEl>
                                              <p:pRg st="12" end="12"/>
                                            </p:txEl>
                                          </p:spTgt>
                                        </p:tgtEl>
                                      </p:cBhvr>
                                    </p:animEffect>
                                    <p:anim calcmode="lin" valueType="num">
                                      <p:cBhvr>
                                        <p:cTn id="100" dur="1000" fill="hold"/>
                                        <p:tgtEl>
                                          <p:spTgt spid="6">
                                            <p:txEl>
                                              <p:pRg st="12" end="12"/>
                                            </p:txEl>
                                          </p:spTgt>
                                        </p:tgtEl>
                                        <p:attrNameLst>
                                          <p:attrName>ppt_x</p:attrName>
                                        </p:attrNameLst>
                                      </p:cBhvr>
                                      <p:tavLst>
                                        <p:tav tm="0">
                                          <p:val>
                                            <p:strVal val="#ppt_x"/>
                                          </p:val>
                                        </p:tav>
                                        <p:tav tm="100000">
                                          <p:val>
                                            <p:strVal val="#ppt_x"/>
                                          </p:val>
                                        </p:tav>
                                      </p:tavLst>
                                    </p:anim>
                                    <p:anim calcmode="lin" valueType="num">
                                      <p:cBhvr>
                                        <p:cTn id="101" dur="1000" fill="hold"/>
                                        <p:tgtEl>
                                          <p:spTgt spid="6">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1" presetClass="emph" presetSubtype="2" fill="hold" nodeType="clickEffect">
                                  <p:stCondLst>
                                    <p:cond delay="0"/>
                                  </p:stCondLst>
                                  <p:childTnLst>
                                    <p:animClr clrSpc="rgb" dir="cw">
                                      <p:cBhvr>
                                        <p:cTn id="105" dur="2000" fill="hold"/>
                                        <p:tgtEl>
                                          <p:spTgt spid="16"/>
                                        </p:tgtEl>
                                        <p:attrNameLst>
                                          <p:attrName>fillcolor</p:attrName>
                                        </p:attrNameLst>
                                      </p:cBhvr>
                                      <p:to>
                                        <a:schemeClr val="accent2"/>
                                      </p:to>
                                    </p:animClr>
                                    <p:set>
                                      <p:cBhvr>
                                        <p:cTn id="106" dur="2000" fill="hold"/>
                                        <p:tgtEl>
                                          <p:spTgt spid="16"/>
                                        </p:tgtEl>
                                        <p:attrNameLst>
                                          <p:attrName>fill.type</p:attrName>
                                        </p:attrNameLst>
                                      </p:cBhvr>
                                      <p:to>
                                        <p:strVal val="solid"/>
                                      </p:to>
                                    </p:set>
                                    <p:set>
                                      <p:cBhvr>
                                        <p:cTn id="107" dur="2000" fill="hold"/>
                                        <p:tgtEl>
                                          <p:spTgt spid="16"/>
                                        </p:tgtEl>
                                        <p:attrNameLst>
                                          <p:attrName>fill.on</p:attrName>
                                        </p:attrNameLst>
                                      </p:cBhvr>
                                      <p:to>
                                        <p:strVal val="true"/>
                                      </p:to>
                                    </p:set>
                                  </p:childTnLst>
                                </p:cTn>
                              </p:par>
                            </p:childTnLst>
                          </p:cTn>
                        </p:par>
                      </p:childTnLst>
                    </p:cTn>
                  </p:par>
                  <p:par>
                    <p:cTn id="108" fill="hold">
                      <p:stCondLst>
                        <p:cond delay="indefinite"/>
                      </p:stCondLst>
                      <p:childTnLst>
                        <p:par>
                          <p:cTn id="109" fill="hold">
                            <p:stCondLst>
                              <p:cond delay="0"/>
                            </p:stCondLst>
                            <p:childTnLst>
                              <p:par>
                                <p:cTn id="110" presetID="1" presetClass="emph" presetSubtype="2" fill="hold" nodeType="clickEffect">
                                  <p:stCondLst>
                                    <p:cond delay="0"/>
                                  </p:stCondLst>
                                  <p:childTnLst>
                                    <p:animClr clrSpc="rgb" dir="cw">
                                      <p:cBhvr>
                                        <p:cTn id="111" dur="2000" fill="hold"/>
                                        <p:tgtEl>
                                          <p:spTgt spid="19"/>
                                        </p:tgtEl>
                                        <p:attrNameLst>
                                          <p:attrName>fillcolor</p:attrName>
                                        </p:attrNameLst>
                                      </p:cBhvr>
                                      <p:to>
                                        <a:schemeClr val="accent2"/>
                                      </p:to>
                                    </p:animClr>
                                    <p:set>
                                      <p:cBhvr>
                                        <p:cTn id="112" dur="2000" fill="hold"/>
                                        <p:tgtEl>
                                          <p:spTgt spid="19"/>
                                        </p:tgtEl>
                                        <p:attrNameLst>
                                          <p:attrName>fill.type</p:attrName>
                                        </p:attrNameLst>
                                      </p:cBhvr>
                                      <p:to>
                                        <p:strVal val="solid"/>
                                      </p:to>
                                    </p:set>
                                    <p:set>
                                      <p:cBhvr>
                                        <p:cTn id="113" dur="2000" fill="hold"/>
                                        <p:tgtEl>
                                          <p:spTgt spid="19"/>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83678" y="5466419"/>
            <a:ext cx="8883294" cy="1057527"/>
          </a:xfrm>
        </p:spPr>
        <p:txBody>
          <a:bodyPr>
            <a:normAutofit/>
          </a:bodyPr>
          <a:lstStyle/>
          <a:p>
            <a:r>
              <a:rPr lang="en-US" dirty="0" err="1"/>
              <a:t>Thứ</a:t>
            </a:r>
            <a:r>
              <a:rPr lang="en-US" dirty="0"/>
              <a:t> </a:t>
            </a:r>
            <a:r>
              <a:rPr lang="en-US" dirty="0" err="1"/>
              <a:t>tự</a:t>
            </a:r>
            <a:r>
              <a:rPr lang="en-US" dirty="0"/>
              <a:t> </a:t>
            </a:r>
            <a:r>
              <a:rPr lang="en-US" dirty="0" err="1"/>
              <a:t>duyệt</a:t>
            </a:r>
            <a:r>
              <a:rPr lang="en-US" dirty="0"/>
              <a:t> </a:t>
            </a:r>
            <a:r>
              <a:rPr lang="en-US" dirty="0" err="1"/>
              <a:t>sẽ</a:t>
            </a:r>
            <a:r>
              <a:rPr lang="en-US" dirty="0"/>
              <a:t> </a:t>
            </a:r>
            <a:r>
              <a:rPr lang="en-US" dirty="0" err="1"/>
              <a:t>là</a:t>
            </a:r>
            <a:endParaRPr lang="en-US" dirty="0"/>
          </a:p>
          <a:p>
            <a:pPr marL="0" indent="0">
              <a:buNone/>
            </a:pPr>
            <a:r>
              <a:rPr lang="en-US" dirty="0"/>
              <a:t>A-&gt;B-&gt;E-&gt;M-&gt;L-&gt;G-&gt;C-&gt;H-&gt;D-&gt;I-&gt;N-&gt;P-&gt;K</a:t>
            </a:r>
          </a:p>
        </p:txBody>
      </p:sp>
      <p:sp>
        <p:nvSpPr>
          <p:cNvPr id="5" name="Title 1"/>
          <p:cNvSpPr txBox="1">
            <a:spLocks/>
          </p:cNvSpPr>
          <p:nvPr/>
        </p:nvSpPr>
        <p:spPr>
          <a:xfrm>
            <a:off x="2075407" y="-168435"/>
            <a:ext cx="8307686" cy="10841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a:solidFill>
                  <a:schemeClr val="bg1"/>
                </a:solidFill>
                <a:latin typeface="Times New Roman" panose="02020603050405020304" pitchFamily="18" charset="0"/>
                <a:cs typeface="Times New Roman" panose="02020603050405020304" pitchFamily="18" charset="0"/>
              </a:rPr>
              <a:t>3. </a:t>
            </a:r>
            <a:r>
              <a:rPr lang="en-US" sz="2800" b="1" dirty="0" err="1">
                <a:solidFill>
                  <a:schemeClr val="bg1"/>
                </a:solidFill>
                <a:latin typeface="Times New Roman" panose="02020603050405020304" pitchFamily="18" charset="0"/>
                <a:cs typeface="Times New Roman" panose="02020603050405020304" pitchFamily="18" charset="0"/>
              </a:rPr>
              <a:t>TÌM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KIẾM</a:t>
            </a:r>
            <a:r>
              <a:rPr lang="en-US" sz="2800" b="1" dirty="0">
                <a:solidFill>
                  <a:schemeClr val="bg1"/>
                </a:solidFill>
                <a:latin typeface="Times New Roman" panose="02020603050405020304" pitchFamily="18" charset="0"/>
                <a:cs typeface="Times New Roman" panose="02020603050405020304" pitchFamily="18" charset="0"/>
              </a:rPr>
              <a:t> THEO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SÂU</a:t>
            </a:r>
            <a:r>
              <a:rPr lang="en-US" sz="2800" b="1" dirty="0">
                <a:solidFill>
                  <a:schemeClr val="bg1"/>
                </a:solidFill>
                <a:latin typeface="Times New Roman" panose="02020603050405020304" pitchFamily="18" charset="0"/>
                <a:cs typeface="Times New Roman" panose="02020603050405020304" pitchFamily="18" charset="0"/>
              </a:rPr>
              <a:t> (DFS)</a:t>
            </a:r>
            <a:endParaRPr lang="vi-VN" sz="2800" b="1" dirty="0">
              <a:solidFill>
                <a:schemeClr val="bg1"/>
              </a:solidFill>
              <a:latin typeface="Times New Roman" panose="02020603050405020304" pitchFamily="18" charset="0"/>
              <a:cs typeface="Times New Roman" panose="02020603050405020304" pitchFamily="18" charset="0"/>
            </a:endParaRPr>
          </a:p>
        </p:txBody>
      </p:sp>
      <p:sp>
        <p:nvSpPr>
          <p:cNvPr id="7" name="Oval 6"/>
          <p:cNvSpPr/>
          <p:nvPr/>
        </p:nvSpPr>
        <p:spPr>
          <a:xfrm>
            <a:off x="6347529" y="1556331"/>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A</a:t>
            </a:r>
          </a:p>
        </p:txBody>
      </p:sp>
      <p:sp>
        <p:nvSpPr>
          <p:cNvPr id="8" name="Oval 7"/>
          <p:cNvSpPr/>
          <p:nvPr/>
        </p:nvSpPr>
        <p:spPr>
          <a:xfrm>
            <a:off x="5020978" y="2710968"/>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B</a:t>
            </a:r>
          </a:p>
        </p:txBody>
      </p:sp>
      <p:sp>
        <p:nvSpPr>
          <p:cNvPr id="9" name="Oval 8"/>
          <p:cNvSpPr/>
          <p:nvPr/>
        </p:nvSpPr>
        <p:spPr>
          <a:xfrm>
            <a:off x="6360811" y="2710967"/>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C</a:t>
            </a:r>
          </a:p>
        </p:txBody>
      </p:sp>
      <p:sp>
        <p:nvSpPr>
          <p:cNvPr id="10" name="Oval 9"/>
          <p:cNvSpPr/>
          <p:nvPr/>
        </p:nvSpPr>
        <p:spPr>
          <a:xfrm>
            <a:off x="7700644" y="2680504"/>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D</a:t>
            </a:r>
          </a:p>
        </p:txBody>
      </p:sp>
      <p:sp>
        <p:nvSpPr>
          <p:cNvPr id="11" name="Oval 10"/>
          <p:cNvSpPr/>
          <p:nvPr/>
        </p:nvSpPr>
        <p:spPr>
          <a:xfrm>
            <a:off x="3956897" y="3713446"/>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E</a:t>
            </a:r>
          </a:p>
        </p:txBody>
      </p:sp>
      <p:sp>
        <p:nvSpPr>
          <p:cNvPr id="12" name="Oval 11"/>
          <p:cNvSpPr/>
          <p:nvPr/>
        </p:nvSpPr>
        <p:spPr>
          <a:xfrm>
            <a:off x="2582084" y="4635962"/>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M</a:t>
            </a:r>
          </a:p>
        </p:txBody>
      </p:sp>
      <p:sp>
        <p:nvSpPr>
          <p:cNvPr id="13" name="Oval 12"/>
          <p:cNvSpPr/>
          <p:nvPr/>
        </p:nvSpPr>
        <p:spPr>
          <a:xfrm>
            <a:off x="4008948" y="4649937"/>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L</a:t>
            </a:r>
          </a:p>
        </p:txBody>
      </p:sp>
      <p:sp>
        <p:nvSpPr>
          <p:cNvPr id="14" name="Oval 13"/>
          <p:cNvSpPr/>
          <p:nvPr/>
        </p:nvSpPr>
        <p:spPr>
          <a:xfrm>
            <a:off x="5020978" y="3713446"/>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G</a:t>
            </a:r>
          </a:p>
        </p:txBody>
      </p:sp>
      <p:sp>
        <p:nvSpPr>
          <p:cNvPr id="15" name="Oval 14"/>
          <p:cNvSpPr/>
          <p:nvPr/>
        </p:nvSpPr>
        <p:spPr>
          <a:xfrm>
            <a:off x="6360811" y="3713445"/>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H</a:t>
            </a:r>
          </a:p>
        </p:txBody>
      </p:sp>
      <p:sp>
        <p:nvSpPr>
          <p:cNvPr id="19" name="Oval 18"/>
          <p:cNvSpPr/>
          <p:nvPr/>
        </p:nvSpPr>
        <p:spPr>
          <a:xfrm>
            <a:off x="8811366" y="3673335"/>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20" name="Oval 19"/>
          <p:cNvSpPr/>
          <p:nvPr/>
        </p:nvSpPr>
        <p:spPr>
          <a:xfrm>
            <a:off x="7707721" y="3678780"/>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I</a:t>
            </a:r>
          </a:p>
        </p:txBody>
      </p:sp>
      <p:sp>
        <p:nvSpPr>
          <p:cNvPr id="21" name="Oval 20"/>
          <p:cNvSpPr/>
          <p:nvPr/>
        </p:nvSpPr>
        <p:spPr>
          <a:xfrm>
            <a:off x="7707721" y="4630864"/>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N</a:t>
            </a:r>
          </a:p>
        </p:txBody>
      </p:sp>
      <p:sp>
        <p:nvSpPr>
          <p:cNvPr id="22" name="Oval 21"/>
          <p:cNvSpPr/>
          <p:nvPr/>
        </p:nvSpPr>
        <p:spPr>
          <a:xfrm>
            <a:off x="8811365" y="4569877"/>
            <a:ext cx="655607" cy="638355"/>
          </a:xfrm>
          <a:prstGeom prst="ellipse">
            <a:avLst/>
          </a:prstGeom>
          <a:ln w="28575"/>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r>
              <a:rPr lang="en-US" dirty="0">
                <a:solidFill>
                  <a:schemeClr val="tx1"/>
                </a:solidFill>
              </a:rPr>
              <a:t>P</a:t>
            </a:r>
          </a:p>
        </p:txBody>
      </p:sp>
      <p:cxnSp>
        <p:nvCxnSpPr>
          <p:cNvPr id="24" name="Straight Connector 23"/>
          <p:cNvCxnSpPr>
            <a:stCxn id="7" idx="3"/>
            <a:endCxn id="8" idx="7"/>
          </p:cNvCxnSpPr>
          <p:nvPr/>
        </p:nvCxnSpPr>
        <p:spPr>
          <a:xfrm flipH="1">
            <a:off x="5580574" y="2101201"/>
            <a:ext cx="862966" cy="703252"/>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6" name="Straight Connector 25"/>
          <p:cNvCxnSpPr>
            <a:stCxn id="8" idx="3"/>
            <a:endCxn id="11" idx="7"/>
          </p:cNvCxnSpPr>
          <p:nvPr/>
        </p:nvCxnSpPr>
        <p:spPr>
          <a:xfrm flipH="1">
            <a:off x="4516493" y="3255838"/>
            <a:ext cx="600496" cy="55109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1" idx="3"/>
            <a:endCxn id="12" idx="6"/>
          </p:cNvCxnSpPr>
          <p:nvPr/>
        </p:nvCxnSpPr>
        <p:spPr>
          <a:xfrm flipH="1">
            <a:off x="3237691" y="4258316"/>
            <a:ext cx="815217" cy="69682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4" name="Straight Connector 33"/>
          <p:cNvCxnSpPr>
            <a:endCxn id="13" idx="0"/>
          </p:cNvCxnSpPr>
          <p:nvPr/>
        </p:nvCxnSpPr>
        <p:spPr>
          <a:xfrm>
            <a:off x="4290822" y="4326820"/>
            <a:ext cx="45930" cy="323117"/>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6" name="Straight Connector 35"/>
          <p:cNvCxnSpPr>
            <a:endCxn id="14" idx="0"/>
          </p:cNvCxnSpPr>
          <p:nvPr/>
        </p:nvCxnSpPr>
        <p:spPr>
          <a:xfrm flipH="1">
            <a:off x="5348782" y="3349322"/>
            <a:ext cx="7034" cy="36412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7" idx="4"/>
            <a:endCxn id="9" idx="0"/>
          </p:cNvCxnSpPr>
          <p:nvPr/>
        </p:nvCxnSpPr>
        <p:spPr>
          <a:xfrm>
            <a:off x="6675333" y="2194686"/>
            <a:ext cx="13282" cy="51628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9" idx="4"/>
            <a:endCxn id="15" idx="0"/>
          </p:cNvCxnSpPr>
          <p:nvPr/>
        </p:nvCxnSpPr>
        <p:spPr>
          <a:xfrm>
            <a:off x="6688615" y="3349322"/>
            <a:ext cx="0" cy="364123"/>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7" idx="5"/>
            <a:endCxn id="10" idx="1"/>
          </p:cNvCxnSpPr>
          <p:nvPr/>
        </p:nvCxnSpPr>
        <p:spPr>
          <a:xfrm>
            <a:off x="6907125" y="2101201"/>
            <a:ext cx="889530" cy="67278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10" idx="4"/>
            <a:endCxn id="20" idx="0"/>
          </p:cNvCxnSpPr>
          <p:nvPr/>
        </p:nvCxnSpPr>
        <p:spPr>
          <a:xfrm>
            <a:off x="8028448" y="3318859"/>
            <a:ext cx="7077" cy="35992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6" name="Straight Connector 45"/>
          <p:cNvCxnSpPr>
            <a:stCxn id="10" idx="5"/>
            <a:endCxn id="19" idx="1"/>
          </p:cNvCxnSpPr>
          <p:nvPr/>
        </p:nvCxnSpPr>
        <p:spPr>
          <a:xfrm>
            <a:off x="8260240" y="3225374"/>
            <a:ext cx="647137" cy="541446"/>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48" name="Straight Connector 47"/>
          <p:cNvCxnSpPr>
            <a:endCxn id="21" idx="0"/>
          </p:cNvCxnSpPr>
          <p:nvPr/>
        </p:nvCxnSpPr>
        <p:spPr>
          <a:xfrm>
            <a:off x="8035524" y="4311690"/>
            <a:ext cx="1" cy="319174"/>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50" name="Straight Connector 49"/>
          <p:cNvCxnSpPr>
            <a:stCxn id="20" idx="5"/>
            <a:endCxn id="22" idx="1"/>
          </p:cNvCxnSpPr>
          <p:nvPr/>
        </p:nvCxnSpPr>
        <p:spPr>
          <a:xfrm>
            <a:off x="8267317" y="4223650"/>
            <a:ext cx="640059" cy="439712"/>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29" name="Content Placeholder 2">
            <a:extLst>
              <a:ext uri="{FF2B5EF4-FFF2-40B4-BE49-F238E27FC236}">
                <a16:creationId xmlns:a16="http://schemas.microsoft.com/office/drawing/2014/main" id="{15ABEE3E-1AC0-4BA7-AD3B-555F9C49304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1924" y="97631"/>
            <a:ext cx="550863" cy="749300"/>
          </a:xfrm>
          <a:prstGeom prst="rect">
            <a:avLst/>
          </a:prstGeom>
        </p:spPr>
      </p:pic>
    </p:spTree>
    <p:extLst>
      <p:ext uri="{BB962C8B-B14F-4D97-AF65-F5344CB8AC3E}">
        <p14:creationId xmlns:p14="http://schemas.microsoft.com/office/powerpoint/2010/main" val="1716454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7"/>
                                        </p:tgtEl>
                                        <p:attrNameLst>
                                          <p:attrName>fillcolor</p:attrName>
                                        </p:attrNameLst>
                                      </p:cBhvr>
                                      <p:to>
                                        <a:schemeClr val="accent2"/>
                                      </p:to>
                                    </p:animClr>
                                    <p:set>
                                      <p:cBhvr>
                                        <p:cTn id="7" dur="2000" fill="hold"/>
                                        <p:tgtEl>
                                          <p:spTgt spid="7"/>
                                        </p:tgtEl>
                                        <p:attrNameLst>
                                          <p:attrName>fill.type</p:attrName>
                                        </p:attrNameLst>
                                      </p:cBhvr>
                                      <p:to>
                                        <p:strVal val="solid"/>
                                      </p:to>
                                    </p:set>
                                    <p:set>
                                      <p:cBhvr>
                                        <p:cTn id="8" dur="2000" fill="hold"/>
                                        <p:tgtEl>
                                          <p:spTgt spid="7"/>
                                        </p:tgtEl>
                                        <p:attrNameLst>
                                          <p:attrName>fill.on</p:attrName>
                                        </p:attrNameLst>
                                      </p:cBhvr>
                                      <p:to>
                                        <p:strVal val="true"/>
                                      </p:to>
                                    </p:set>
                                  </p:childTnLst>
                                </p:cTn>
                              </p:par>
                            </p:childTnLst>
                          </p:cTn>
                        </p:par>
                      </p:childTnLst>
                    </p:cTn>
                  </p:par>
                  <p:par>
                    <p:cTn id="9" fill="hold">
                      <p:stCondLst>
                        <p:cond delay="indefinite"/>
                      </p:stCondLst>
                      <p:childTnLst>
                        <p:par>
                          <p:cTn id="10" fill="hold">
                            <p:stCondLst>
                              <p:cond delay="0"/>
                            </p:stCondLst>
                            <p:childTnLst>
                              <p:par>
                                <p:cTn id="11" presetID="1" presetClass="emph" presetSubtype="2" fill="hold" nodeType="clickEffect">
                                  <p:stCondLst>
                                    <p:cond delay="0"/>
                                  </p:stCondLst>
                                  <p:childTnLst>
                                    <p:animClr clrSpc="rgb" dir="cw">
                                      <p:cBhvr>
                                        <p:cTn id="12" dur="2000" fill="hold"/>
                                        <p:tgtEl>
                                          <p:spTgt spid="8"/>
                                        </p:tgtEl>
                                        <p:attrNameLst>
                                          <p:attrName>fillcolor</p:attrName>
                                        </p:attrNameLst>
                                      </p:cBhvr>
                                      <p:to>
                                        <a:schemeClr val="accent2"/>
                                      </p:to>
                                    </p:animClr>
                                    <p:set>
                                      <p:cBhvr>
                                        <p:cTn id="13" dur="2000" fill="hold"/>
                                        <p:tgtEl>
                                          <p:spTgt spid="8"/>
                                        </p:tgtEl>
                                        <p:attrNameLst>
                                          <p:attrName>fill.type</p:attrName>
                                        </p:attrNameLst>
                                      </p:cBhvr>
                                      <p:to>
                                        <p:strVal val="solid"/>
                                      </p:to>
                                    </p:set>
                                    <p:set>
                                      <p:cBhvr>
                                        <p:cTn id="14" dur="2000" fill="hold"/>
                                        <p:tgtEl>
                                          <p:spTgt spid="8"/>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 presetClass="emph" presetSubtype="2" fill="hold" nodeType="clickEffect">
                                  <p:stCondLst>
                                    <p:cond delay="0"/>
                                  </p:stCondLst>
                                  <p:childTnLst>
                                    <p:animClr clrSpc="rgb" dir="cw">
                                      <p:cBhvr>
                                        <p:cTn id="18" dur="2000" fill="hold"/>
                                        <p:tgtEl>
                                          <p:spTgt spid="11"/>
                                        </p:tgtEl>
                                        <p:attrNameLst>
                                          <p:attrName>fillcolor</p:attrName>
                                        </p:attrNameLst>
                                      </p:cBhvr>
                                      <p:to>
                                        <a:schemeClr val="accent2"/>
                                      </p:to>
                                    </p:animClr>
                                    <p:set>
                                      <p:cBhvr>
                                        <p:cTn id="19" dur="2000" fill="hold"/>
                                        <p:tgtEl>
                                          <p:spTgt spid="11"/>
                                        </p:tgtEl>
                                        <p:attrNameLst>
                                          <p:attrName>fill.type</p:attrName>
                                        </p:attrNameLst>
                                      </p:cBhvr>
                                      <p:to>
                                        <p:strVal val="solid"/>
                                      </p:to>
                                    </p:set>
                                    <p:set>
                                      <p:cBhvr>
                                        <p:cTn id="20" dur="2000" fill="hold"/>
                                        <p:tgtEl>
                                          <p:spTgt spid="11"/>
                                        </p:tgtEl>
                                        <p:attrNameLst>
                                          <p:attrName>fill.on</p:attrName>
                                        </p:attrNameLst>
                                      </p:cBhvr>
                                      <p:to>
                                        <p:strVal val="true"/>
                                      </p:to>
                                    </p:set>
                                  </p:childTnLst>
                                </p:cTn>
                              </p:par>
                            </p:childTnLst>
                          </p:cTn>
                        </p:par>
                      </p:childTnLst>
                    </p:cTn>
                  </p:par>
                  <p:par>
                    <p:cTn id="21" fill="hold">
                      <p:stCondLst>
                        <p:cond delay="indefinite"/>
                      </p:stCondLst>
                      <p:childTnLst>
                        <p:par>
                          <p:cTn id="22" fill="hold">
                            <p:stCondLst>
                              <p:cond delay="0"/>
                            </p:stCondLst>
                            <p:childTnLst>
                              <p:par>
                                <p:cTn id="23" presetID="1" presetClass="emph" presetSubtype="2" fill="hold" nodeType="clickEffect">
                                  <p:stCondLst>
                                    <p:cond delay="0"/>
                                  </p:stCondLst>
                                  <p:childTnLst>
                                    <p:animClr clrSpc="rgb" dir="cw">
                                      <p:cBhvr>
                                        <p:cTn id="24" dur="2000" fill="hold"/>
                                        <p:tgtEl>
                                          <p:spTgt spid="12"/>
                                        </p:tgtEl>
                                        <p:attrNameLst>
                                          <p:attrName>fillcolor</p:attrName>
                                        </p:attrNameLst>
                                      </p:cBhvr>
                                      <p:to>
                                        <a:schemeClr val="accent2"/>
                                      </p:to>
                                    </p:animClr>
                                    <p:set>
                                      <p:cBhvr>
                                        <p:cTn id="25" dur="2000" fill="hold"/>
                                        <p:tgtEl>
                                          <p:spTgt spid="12"/>
                                        </p:tgtEl>
                                        <p:attrNameLst>
                                          <p:attrName>fill.type</p:attrName>
                                        </p:attrNameLst>
                                      </p:cBhvr>
                                      <p:to>
                                        <p:strVal val="solid"/>
                                      </p:to>
                                    </p:set>
                                    <p:set>
                                      <p:cBhvr>
                                        <p:cTn id="26" dur="2000" fill="hold"/>
                                        <p:tgtEl>
                                          <p:spTgt spid="12"/>
                                        </p:tgtEl>
                                        <p:attrNameLst>
                                          <p:attrName>fill.on</p:attrName>
                                        </p:attrNameLst>
                                      </p:cBhvr>
                                      <p:to>
                                        <p:strVal val="true"/>
                                      </p:to>
                                    </p:set>
                                  </p:childTnLst>
                                </p:cTn>
                              </p:par>
                            </p:childTnLst>
                          </p:cTn>
                        </p:par>
                      </p:childTnLst>
                    </p:cTn>
                  </p:par>
                  <p:par>
                    <p:cTn id="27" fill="hold">
                      <p:stCondLst>
                        <p:cond delay="indefinite"/>
                      </p:stCondLst>
                      <p:childTnLst>
                        <p:par>
                          <p:cTn id="28" fill="hold">
                            <p:stCondLst>
                              <p:cond delay="0"/>
                            </p:stCondLst>
                            <p:childTnLst>
                              <p:par>
                                <p:cTn id="29" presetID="1" presetClass="emph" presetSubtype="2" fill="hold" nodeType="clickEffect">
                                  <p:stCondLst>
                                    <p:cond delay="0"/>
                                  </p:stCondLst>
                                  <p:childTnLst>
                                    <p:animClr clrSpc="rgb" dir="cw">
                                      <p:cBhvr>
                                        <p:cTn id="30" dur="2000" fill="hold"/>
                                        <p:tgtEl>
                                          <p:spTgt spid="13"/>
                                        </p:tgtEl>
                                        <p:attrNameLst>
                                          <p:attrName>fillcolor</p:attrName>
                                        </p:attrNameLst>
                                      </p:cBhvr>
                                      <p:to>
                                        <a:schemeClr val="accent2"/>
                                      </p:to>
                                    </p:animClr>
                                    <p:set>
                                      <p:cBhvr>
                                        <p:cTn id="31" dur="2000" fill="hold"/>
                                        <p:tgtEl>
                                          <p:spTgt spid="13"/>
                                        </p:tgtEl>
                                        <p:attrNameLst>
                                          <p:attrName>fill.type</p:attrName>
                                        </p:attrNameLst>
                                      </p:cBhvr>
                                      <p:to>
                                        <p:strVal val="solid"/>
                                      </p:to>
                                    </p:set>
                                    <p:set>
                                      <p:cBhvr>
                                        <p:cTn id="32" dur="2000" fill="hold"/>
                                        <p:tgtEl>
                                          <p:spTgt spid="13"/>
                                        </p:tgtEl>
                                        <p:attrNameLst>
                                          <p:attrName>fill.on</p:attrName>
                                        </p:attrNameLst>
                                      </p:cBhvr>
                                      <p:to>
                                        <p:strVal val="true"/>
                                      </p:to>
                                    </p:set>
                                  </p:childTnLst>
                                </p:cTn>
                              </p:par>
                            </p:childTnLst>
                          </p:cTn>
                        </p:par>
                      </p:childTnLst>
                    </p:cTn>
                  </p:par>
                  <p:par>
                    <p:cTn id="33" fill="hold">
                      <p:stCondLst>
                        <p:cond delay="indefinite"/>
                      </p:stCondLst>
                      <p:childTnLst>
                        <p:par>
                          <p:cTn id="34" fill="hold">
                            <p:stCondLst>
                              <p:cond delay="0"/>
                            </p:stCondLst>
                            <p:childTnLst>
                              <p:par>
                                <p:cTn id="35" presetID="1" presetClass="emph" presetSubtype="2" fill="hold" nodeType="clickEffect">
                                  <p:stCondLst>
                                    <p:cond delay="0"/>
                                  </p:stCondLst>
                                  <p:childTnLst>
                                    <p:animClr clrSpc="rgb" dir="cw">
                                      <p:cBhvr>
                                        <p:cTn id="36" dur="2000" fill="hold"/>
                                        <p:tgtEl>
                                          <p:spTgt spid="14"/>
                                        </p:tgtEl>
                                        <p:attrNameLst>
                                          <p:attrName>fillcolor</p:attrName>
                                        </p:attrNameLst>
                                      </p:cBhvr>
                                      <p:to>
                                        <a:schemeClr val="accent2"/>
                                      </p:to>
                                    </p:animClr>
                                    <p:set>
                                      <p:cBhvr>
                                        <p:cTn id="37" dur="2000" fill="hold"/>
                                        <p:tgtEl>
                                          <p:spTgt spid="14"/>
                                        </p:tgtEl>
                                        <p:attrNameLst>
                                          <p:attrName>fill.type</p:attrName>
                                        </p:attrNameLst>
                                      </p:cBhvr>
                                      <p:to>
                                        <p:strVal val="solid"/>
                                      </p:to>
                                    </p:set>
                                    <p:set>
                                      <p:cBhvr>
                                        <p:cTn id="38" dur="2000" fill="hold"/>
                                        <p:tgtEl>
                                          <p:spTgt spid="14"/>
                                        </p:tgtEl>
                                        <p:attrNameLst>
                                          <p:attrName>fill.on</p:attrName>
                                        </p:attrNameLst>
                                      </p:cBhvr>
                                      <p:to>
                                        <p:strVal val="true"/>
                                      </p:to>
                                    </p:set>
                                  </p:childTnLst>
                                </p:cTn>
                              </p:par>
                            </p:childTnLst>
                          </p:cTn>
                        </p:par>
                      </p:childTnLst>
                    </p:cTn>
                  </p:par>
                  <p:par>
                    <p:cTn id="39" fill="hold">
                      <p:stCondLst>
                        <p:cond delay="indefinite"/>
                      </p:stCondLst>
                      <p:childTnLst>
                        <p:par>
                          <p:cTn id="40" fill="hold">
                            <p:stCondLst>
                              <p:cond delay="0"/>
                            </p:stCondLst>
                            <p:childTnLst>
                              <p:par>
                                <p:cTn id="41" presetID="1" presetClass="emph" presetSubtype="2" fill="hold" nodeType="clickEffect">
                                  <p:stCondLst>
                                    <p:cond delay="0"/>
                                  </p:stCondLst>
                                  <p:childTnLst>
                                    <p:animClr clrSpc="rgb" dir="cw">
                                      <p:cBhvr>
                                        <p:cTn id="42" dur="2000" fill="hold"/>
                                        <p:tgtEl>
                                          <p:spTgt spid="9"/>
                                        </p:tgtEl>
                                        <p:attrNameLst>
                                          <p:attrName>fillcolor</p:attrName>
                                        </p:attrNameLst>
                                      </p:cBhvr>
                                      <p:to>
                                        <a:schemeClr val="accent2"/>
                                      </p:to>
                                    </p:animClr>
                                    <p:set>
                                      <p:cBhvr>
                                        <p:cTn id="43" dur="2000" fill="hold"/>
                                        <p:tgtEl>
                                          <p:spTgt spid="9"/>
                                        </p:tgtEl>
                                        <p:attrNameLst>
                                          <p:attrName>fill.type</p:attrName>
                                        </p:attrNameLst>
                                      </p:cBhvr>
                                      <p:to>
                                        <p:strVal val="solid"/>
                                      </p:to>
                                    </p:set>
                                    <p:set>
                                      <p:cBhvr>
                                        <p:cTn id="44" dur="2000" fill="hold"/>
                                        <p:tgtEl>
                                          <p:spTgt spid="9"/>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 presetClass="emph" presetSubtype="2" fill="hold" nodeType="clickEffect">
                                  <p:stCondLst>
                                    <p:cond delay="0"/>
                                  </p:stCondLst>
                                  <p:childTnLst>
                                    <p:animClr clrSpc="rgb" dir="cw">
                                      <p:cBhvr>
                                        <p:cTn id="48" dur="2000" fill="hold"/>
                                        <p:tgtEl>
                                          <p:spTgt spid="15"/>
                                        </p:tgtEl>
                                        <p:attrNameLst>
                                          <p:attrName>fillcolor</p:attrName>
                                        </p:attrNameLst>
                                      </p:cBhvr>
                                      <p:to>
                                        <a:schemeClr val="accent2"/>
                                      </p:to>
                                    </p:animClr>
                                    <p:set>
                                      <p:cBhvr>
                                        <p:cTn id="49" dur="2000" fill="hold"/>
                                        <p:tgtEl>
                                          <p:spTgt spid="15"/>
                                        </p:tgtEl>
                                        <p:attrNameLst>
                                          <p:attrName>fill.type</p:attrName>
                                        </p:attrNameLst>
                                      </p:cBhvr>
                                      <p:to>
                                        <p:strVal val="solid"/>
                                      </p:to>
                                    </p:set>
                                    <p:set>
                                      <p:cBhvr>
                                        <p:cTn id="50" dur="2000" fill="hold"/>
                                        <p:tgtEl>
                                          <p:spTgt spid="15"/>
                                        </p:tgtEl>
                                        <p:attrNameLst>
                                          <p:attrName>fill.on</p:attrName>
                                        </p:attrNameLst>
                                      </p:cBhvr>
                                      <p:to>
                                        <p:strVal val="true"/>
                                      </p:to>
                                    </p:set>
                                  </p:childTnLst>
                                </p:cTn>
                              </p:par>
                            </p:childTnLst>
                          </p:cTn>
                        </p:par>
                      </p:childTnLst>
                    </p:cTn>
                  </p:par>
                  <p:par>
                    <p:cTn id="51" fill="hold">
                      <p:stCondLst>
                        <p:cond delay="indefinite"/>
                      </p:stCondLst>
                      <p:childTnLst>
                        <p:par>
                          <p:cTn id="52" fill="hold">
                            <p:stCondLst>
                              <p:cond delay="0"/>
                            </p:stCondLst>
                            <p:childTnLst>
                              <p:par>
                                <p:cTn id="53" presetID="1" presetClass="emph" presetSubtype="2" fill="hold" nodeType="clickEffect">
                                  <p:stCondLst>
                                    <p:cond delay="0"/>
                                  </p:stCondLst>
                                  <p:childTnLst>
                                    <p:animClr clrSpc="rgb" dir="cw">
                                      <p:cBhvr>
                                        <p:cTn id="54" dur="2000" fill="hold"/>
                                        <p:tgtEl>
                                          <p:spTgt spid="10"/>
                                        </p:tgtEl>
                                        <p:attrNameLst>
                                          <p:attrName>fillcolor</p:attrName>
                                        </p:attrNameLst>
                                      </p:cBhvr>
                                      <p:to>
                                        <a:schemeClr val="accent2"/>
                                      </p:to>
                                    </p:animClr>
                                    <p:set>
                                      <p:cBhvr>
                                        <p:cTn id="55" dur="2000" fill="hold"/>
                                        <p:tgtEl>
                                          <p:spTgt spid="10"/>
                                        </p:tgtEl>
                                        <p:attrNameLst>
                                          <p:attrName>fill.type</p:attrName>
                                        </p:attrNameLst>
                                      </p:cBhvr>
                                      <p:to>
                                        <p:strVal val="solid"/>
                                      </p:to>
                                    </p:set>
                                    <p:set>
                                      <p:cBhvr>
                                        <p:cTn id="56" dur="2000" fill="hold"/>
                                        <p:tgtEl>
                                          <p:spTgt spid="10"/>
                                        </p:tgtEl>
                                        <p:attrNameLst>
                                          <p:attrName>fill.on</p:attrName>
                                        </p:attrNameLst>
                                      </p:cBhvr>
                                      <p:to>
                                        <p:strVal val="true"/>
                                      </p:to>
                                    </p:set>
                                  </p:childTnLst>
                                </p:cTn>
                              </p:par>
                            </p:childTnLst>
                          </p:cTn>
                        </p:par>
                      </p:childTnLst>
                    </p:cTn>
                  </p:par>
                  <p:par>
                    <p:cTn id="57" fill="hold">
                      <p:stCondLst>
                        <p:cond delay="indefinite"/>
                      </p:stCondLst>
                      <p:childTnLst>
                        <p:par>
                          <p:cTn id="58" fill="hold">
                            <p:stCondLst>
                              <p:cond delay="0"/>
                            </p:stCondLst>
                            <p:childTnLst>
                              <p:par>
                                <p:cTn id="59" presetID="1" presetClass="emph" presetSubtype="2" fill="hold" nodeType="clickEffect">
                                  <p:stCondLst>
                                    <p:cond delay="0"/>
                                  </p:stCondLst>
                                  <p:childTnLst>
                                    <p:animClr clrSpc="rgb" dir="cw">
                                      <p:cBhvr>
                                        <p:cTn id="60" dur="2000" fill="hold"/>
                                        <p:tgtEl>
                                          <p:spTgt spid="20"/>
                                        </p:tgtEl>
                                        <p:attrNameLst>
                                          <p:attrName>fillcolor</p:attrName>
                                        </p:attrNameLst>
                                      </p:cBhvr>
                                      <p:to>
                                        <a:schemeClr val="accent2"/>
                                      </p:to>
                                    </p:animClr>
                                    <p:set>
                                      <p:cBhvr>
                                        <p:cTn id="61" dur="2000" fill="hold"/>
                                        <p:tgtEl>
                                          <p:spTgt spid="20"/>
                                        </p:tgtEl>
                                        <p:attrNameLst>
                                          <p:attrName>fill.type</p:attrName>
                                        </p:attrNameLst>
                                      </p:cBhvr>
                                      <p:to>
                                        <p:strVal val="solid"/>
                                      </p:to>
                                    </p:set>
                                    <p:set>
                                      <p:cBhvr>
                                        <p:cTn id="62" dur="2000" fill="hold"/>
                                        <p:tgtEl>
                                          <p:spTgt spid="20"/>
                                        </p:tgtEl>
                                        <p:attrNameLst>
                                          <p:attrName>fill.on</p:attrName>
                                        </p:attrNameLst>
                                      </p:cBhvr>
                                      <p:to>
                                        <p:strVal val="true"/>
                                      </p:to>
                                    </p:set>
                                  </p:childTnLst>
                                </p:cTn>
                              </p:par>
                            </p:childTnLst>
                          </p:cTn>
                        </p:par>
                      </p:childTnLst>
                    </p:cTn>
                  </p:par>
                  <p:par>
                    <p:cTn id="63" fill="hold">
                      <p:stCondLst>
                        <p:cond delay="indefinite"/>
                      </p:stCondLst>
                      <p:childTnLst>
                        <p:par>
                          <p:cTn id="64" fill="hold">
                            <p:stCondLst>
                              <p:cond delay="0"/>
                            </p:stCondLst>
                            <p:childTnLst>
                              <p:par>
                                <p:cTn id="65" presetID="1" presetClass="emph" presetSubtype="2" fill="hold" nodeType="clickEffect">
                                  <p:stCondLst>
                                    <p:cond delay="0"/>
                                  </p:stCondLst>
                                  <p:childTnLst>
                                    <p:animClr clrSpc="rgb" dir="cw">
                                      <p:cBhvr>
                                        <p:cTn id="66" dur="2000" fill="hold"/>
                                        <p:tgtEl>
                                          <p:spTgt spid="21"/>
                                        </p:tgtEl>
                                        <p:attrNameLst>
                                          <p:attrName>fillcolor</p:attrName>
                                        </p:attrNameLst>
                                      </p:cBhvr>
                                      <p:to>
                                        <a:schemeClr val="accent2"/>
                                      </p:to>
                                    </p:animClr>
                                    <p:set>
                                      <p:cBhvr>
                                        <p:cTn id="67" dur="2000" fill="hold"/>
                                        <p:tgtEl>
                                          <p:spTgt spid="21"/>
                                        </p:tgtEl>
                                        <p:attrNameLst>
                                          <p:attrName>fill.type</p:attrName>
                                        </p:attrNameLst>
                                      </p:cBhvr>
                                      <p:to>
                                        <p:strVal val="solid"/>
                                      </p:to>
                                    </p:set>
                                    <p:set>
                                      <p:cBhvr>
                                        <p:cTn id="68" dur="2000" fill="hold"/>
                                        <p:tgtEl>
                                          <p:spTgt spid="21"/>
                                        </p:tgtEl>
                                        <p:attrNameLst>
                                          <p:attrName>fill.on</p:attrName>
                                        </p:attrNameLst>
                                      </p:cBhvr>
                                      <p:to>
                                        <p:strVal val="true"/>
                                      </p:to>
                                    </p:set>
                                  </p:childTnLst>
                                </p:cTn>
                              </p:par>
                            </p:childTnLst>
                          </p:cTn>
                        </p:par>
                      </p:childTnLst>
                    </p:cTn>
                  </p:par>
                  <p:par>
                    <p:cTn id="69" fill="hold">
                      <p:stCondLst>
                        <p:cond delay="indefinite"/>
                      </p:stCondLst>
                      <p:childTnLst>
                        <p:par>
                          <p:cTn id="70" fill="hold">
                            <p:stCondLst>
                              <p:cond delay="0"/>
                            </p:stCondLst>
                            <p:childTnLst>
                              <p:par>
                                <p:cTn id="71" presetID="1" presetClass="emph" presetSubtype="2" fill="hold" nodeType="clickEffect">
                                  <p:stCondLst>
                                    <p:cond delay="0"/>
                                  </p:stCondLst>
                                  <p:childTnLst>
                                    <p:animClr clrSpc="rgb" dir="cw">
                                      <p:cBhvr>
                                        <p:cTn id="72" dur="2000" fill="hold"/>
                                        <p:tgtEl>
                                          <p:spTgt spid="22"/>
                                        </p:tgtEl>
                                        <p:attrNameLst>
                                          <p:attrName>fillcolor</p:attrName>
                                        </p:attrNameLst>
                                      </p:cBhvr>
                                      <p:to>
                                        <a:schemeClr val="accent2"/>
                                      </p:to>
                                    </p:animClr>
                                    <p:set>
                                      <p:cBhvr>
                                        <p:cTn id="73" dur="2000" fill="hold"/>
                                        <p:tgtEl>
                                          <p:spTgt spid="22"/>
                                        </p:tgtEl>
                                        <p:attrNameLst>
                                          <p:attrName>fill.type</p:attrName>
                                        </p:attrNameLst>
                                      </p:cBhvr>
                                      <p:to>
                                        <p:strVal val="solid"/>
                                      </p:to>
                                    </p:set>
                                    <p:set>
                                      <p:cBhvr>
                                        <p:cTn id="74" dur="2000" fill="hold"/>
                                        <p:tgtEl>
                                          <p:spTgt spid="22"/>
                                        </p:tgtEl>
                                        <p:attrNameLst>
                                          <p:attrName>fill.on</p:attrName>
                                        </p:attrNameLst>
                                      </p:cBhvr>
                                      <p:to>
                                        <p:strVal val="true"/>
                                      </p:to>
                                    </p:set>
                                  </p:childTnLst>
                                </p:cTn>
                              </p:par>
                            </p:childTnLst>
                          </p:cTn>
                        </p:par>
                      </p:childTnLst>
                    </p:cTn>
                  </p:par>
                  <p:par>
                    <p:cTn id="75" fill="hold">
                      <p:stCondLst>
                        <p:cond delay="indefinite"/>
                      </p:stCondLst>
                      <p:childTnLst>
                        <p:par>
                          <p:cTn id="76" fill="hold">
                            <p:stCondLst>
                              <p:cond delay="0"/>
                            </p:stCondLst>
                            <p:childTnLst>
                              <p:par>
                                <p:cTn id="77" presetID="1" presetClass="emph" presetSubtype="2" fill="hold" nodeType="clickEffect">
                                  <p:stCondLst>
                                    <p:cond delay="0"/>
                                  </p:stCondLst>
                                  <p:childTnLst>
                                    <p:animClr clrSpc="rgb" dir="cw">
                                      <p:cBhvr>
                                        <p:cTn id="78" dur="2000" fill="hold"/>
                                        <p:tgtEl>
                                          <p:spTgt spid="19"/>
                                        </p:tgtEl>
                                        <p:attrNameLst>
                                          <p:attrName>fillcolor</p:attrName>
                                        </p:attrNameLst>
                                      </p:cBhvr>
                                      <p:to>
                                        <a:schemeClr val="accent2"/>
                                      </p:to>
                                    </p:animClr>
                                    <p:set>
                                      <p:cBhvr>
                                        <p:cTn id="79" dur="2000" fill="hold"/>
                                        <p:tgtEl>
                                          <p:spTgt spid="19"/>
                                        </p:tgtEl>
                                        <p:attrNameLst>
                                          <p:attrName>fill.type</p:attrName>
                                        </p:attrNameLst>
                                      </p:cBhvr>
                                      <p:to>
                                        <p:strVal val="solid"/>
                                      </p:to>
                                    </p:set>
                                    <p:set>
                                      <p:cBhvr>
                                        <p:cTn id="80" dur="2000" fill="hold"/>
                                        <p:tgtEl>
                                          <p:spTgt spid="19"/>
                                        </p:tgtEl>
                                        <p:attrNameLst>
                                          <p:attrName>fill.on</p:attrName>
                                        </p:attrNameLst>
                                      </p:cBhvr>
                                      <p:to>
                                        <p:strVal val="tru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99B86-BF93-4C25-B0FE-4CC1E0E22E4A}"/>
              </a:ext>
            </a:extLst>
          </p:cNvPr>
          <p:cNvSpPr>
            <a:spLocks noGrp="1"/>
          </p:cNvSpPr>
          <p:nvPr>
            <p:ph type="title"/>
          </p:nvPr>
        </p:nvSpPr>
        <p:spPr>
          <a:xfrm>
            <a:off x="2020678" y="0"/>
            <a:ext cx="8543925" cy="748183"/>
          </a:xfrm>
        </p:spPr>
        <p:txBody>
          <a:bodyPr>
            <a:normAutofit/>
          </a:bodyPr>
          <a:lstStyle/>
          <a:p>
            <a:r>
              <a:rPr lang="en-US" sz="2800" b="1" dirty="0">
                <a:solidFill>
                  <a:schemeClr val="bg1"/>
                </a:solidFill>
                <a:latin typeface="Times New Roman" panose="02020603050405020304" pitchFamily="18" charset="0"/>
                <a:cs typeface="Times New Roman" panose="02020603050405020304" pitchFamily="18" charset="0"/>
              </a:rPr>
              <a:t>4. TÌM KIẾM THEO CHIỀU RỘNG (BFS)</a:t>
            </a:r>
            <a:endParaRPr lang="en-US" sz="2800" b="1" dirty="0">
              <a:solidFill>
                <a:schemeClr val="bg1"/>
              </a:solidFill>
            </a:endParaRPr>
          </a:p>
        </p:txBody>
      </p:sp>
      <p:sp>
        <p:nvSpPr>
          <p:cNvPr id="3" name="Content Placeholder 2">
            <a:extLst>
              <a:ext uri="{FF2B5EF4-FFF2-40B4-BE49-F238E27FC236}">
                <a16:creationId xmlns:a16="http://schemas.microsoft.com/office/drawing/2014/main" id="{7549D088-BB28-4AD7-8978-704F38CB01FC}"/>
              </a:ext>
            </a:extLst>
          </p:cNvPr>
          <p:cNvSpPr>
            <a:spLocks noGrp="1"/>
          </p:cNvSpPr>
          <p:nvPr>
            <p:ph idx="1"/>
          </p:nvPr>
        </p:nvSpPr>
        <p:spPr>
          <a:xfrm>
            <a:off x="996935" y="1958664"/>
            <a:ext cx="8543925" cy="1748901"/>
          </a:xfrm>
        </p:spPr>
        <p:txBody>
          <a:bodyPr>
            <a:normAutofit fontScale="85000" lnSpcReduction="20000"/>
          </a:bodyPr>
          <a:lstStyle/>
          <a:p>
            <a:pPr marL="0" indent="0">
              <a:buNone/>
            </a:pPr>
            <a:r>
              <a:rPr lang="en-US" dirty="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Tìm</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kiếm</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theo</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chiều</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rộng</a:t>
            </a:r>
            <a:r>
              <a:rPr lang="en-US" sz="2600" dirty="0">
                <a:latin typeface="Times New Roman" panose="02020603050405020304" pitchFamily="18" charset="0"/>
                <a:cs typeface="Times New Roman" panose="02020603050405020304" pitchFamily="18" charset="0"/>
              </a:rPr>
              <a:t>(BFS - </a:t>
            </a:r>
            <a:r>
              <a:rPr lang="en-US" sz="2400" dirty="0">
                <a:latin typeface="Times New Roman" panose="02020603050405020304" pitchFamily="18" charset="0"/>
                <a:cs typeface="Times New Roman" panose="02020603050405020304" pitchFamily="18" charset="0"/>
              </a:rPr>
              <a:t>Breadth first search</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là</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một</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thuật</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toán</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tìm</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kiếm</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trong</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đồ</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thị</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việc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tìm</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kiếm</a:t>
            </a:r>
            <a:r>
              <a:rPr lang="en-US" sz="2600" dirty="0">
                <a:latin typeface="Times New Roman" panose="02020603050405020304" pitchFamily="18" charset="0"/>
                <a:cs typeface="Times New Roman" panose="02020603050405020304" pitchFamily="18" charset="0"/>
              </a:rPr>
              <a:t> bao </a:t>
            </a:r>
            <a:r>
              <a:rPr lang="en-US" sz="2600" dirty="0" err="1">
                <a:latin typeface="Times New Roman" panose="02020603050405020304" pitchFamily="18" charset="0"/>
                <a:cs typeface="Times New Roman" panose="02020603050405020304" pitchFamily="18" charset="0"/>
              </a:rPr>
              <a:t>gồm</a:t>
            </a:r>
            <a:r>
              <a:rPr lang="en-US" sz="2600" dirty="0">
                <a:latin typeface="Times New Roman" panose="02020603050405020304" pitchFamily="18" charset="0"/>
                <a:cs typeface="Times New Roman" panose="02020603050405020304" pitchFamily="18" charset="0"/>
              </a:rPr>
              <a:t> 2 b</a:t>
            </a:r>
            <a:r>
              <a:rPr lang="vi-VN" sz="2600" dirty="0">
                <a:latin typeface="Times New Roman" panose="02020603050405020304" pitchFamily="18" charset="0"/>
                <a:cs typeface="Times New Roman" panose="02020603050405020304" pitchFamily="18" charset="0"/>
              </a:rPr>
              <a:t>ư</a:t>
            </a:r>
            <a:r>
              <a:rPr lang="en-US" sz="2600" dirty="0" err="1">
                <a:latin typeface="Times New Roman" panose="02020603050405020304" pitchFamily="18" charset="0"/>
                <a:cs typeface="Times New Roman" panose="02020603050405020304" pitchFamily="18" charset="0"/>
              </a:rPr>
              <a:t>ớc</a:t>
            </a:r>
            <a:r>
              <a:rPr lang="en-US" sz="2600" dirty="0">
                <a:latin typeface="Times New Roman" panose="02020603050405020304" pitchFamily="18" charset="0"/>
                <a:cs typeface="Times New Roman" panose="02020603050405020304" pitchFamily="18" charset="0"/>
              </a:rPr>
              <a:t>:</a:t>
            </a:r>
          </a:p>
          <a:p>
            <a:pPr lvl="1">
              <a:lnSpc>
                <a:spcPct val="110000"/>
              </a:lnSpc>
            </a:pPr>
            <a:r>
              <a:rPr lang="en-US" sz="2600" dirty="0">
                <a:latin typeface="Times New Roman" panose="02020603050405020304" pitchFamily="18" charset="0"/>
                <a:cs typeface="Times New Roman" panose="02020603050405020304" pitchFamily="18" charset="0"/>
              </a:rPr>
              <a:t> Cho tr</a:t>
            </a:r>
            <a:r>
              <a:rPr lang="vi-VN" sz="2600" dirty="0">
                <a:latin typeface="Times New Roman" panose="02020603050405020304" pitchFamily="18" charset="0"/>
                <a:cs typeface="Times New Roman" panose="02020603050405020304" pitchFamily="18" charset="0"/>
              </a:rPr>
              <a:t>ư</a:t>
            </a:r>
            <a:r>
              <a:rPr lang="en-US" sz="2600" dirty="0" err="1">
                <a:latin typeface="Times New Roman" panose="02020603050405020304" pitchFamily="18" charset="0"/>
                <a:cs typeface="Times New Roman" panose="02020603050405020304" pitchFamily="18" charset="0"/>
              </a:rPr>
              <a:t>ớc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một</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đỉnh</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của</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đồ</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thị</a:t>
            </a:r>
            <a:r>
              <a:rPr lang="en-US" sz="2600" dirty="0">
                <a:latin typeface="Times New Roman" panose="02020603050405020304" pitchFamily="18" charset="0"/>
                <a:cs typeface="Times New Roman" panose="02020603050405020304" pitchFamily="18" charset="0"/>
              </a:rPr>
              <a:t>.</a:t>
            </a:r>
          </a:p>
          <a:p>
            <a:pPr lvl="1">
              <a:lnSpc>
                <a:spcPct val="110000"/>
              </a:lnSpc>
            </a:pP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Thêm</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các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đỉnh</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kề</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với</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đỉnh</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vừa</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cho</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vào</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danh</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sách</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có</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thể</a:t>
            </a:r>
            <a:r>
              <a:rPr lang="en-US" sz="2600" dirty="0">
                <a:latin typeface="Times New Roman" panose="02020603050405020304" pitchFamily="18" charset="0"/>
                <a:cs typeface="Times New Roman" panose="02020603050405020304" pitchFamily="18" charset="0"/>
              </a:rPr>
              <a:t> h</a:t>
            </a:r>
            <a:r>
              <a:rPr lang="vi-VN" sz="2600" dirty="0">
                <a:latin typeface="Times New Roman" panose="02020603050405020304" pitchFamily="18" charset="0"/>
                <a:cs typeface="Times New Roman" panose="02020603050405020304" pitchFamily="18" charset="0"/>
              </a:rPr>
              <a:t>ư</a:t>
            </a:r>
            <a:r>
              <a:rPr lang="en-US" sz="2600" dirty="0" err="1">
                <a:latin typeface="Times New Roman" panose="02020603050405020304" pitchFamily="18" charset="0"/>
                <a:cs typeface="Times New Roman" panose="02020603050405020304" pitchFamily="18" charset="0"/>
              </a:rPr>
              <a:t>ớng</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tới</a:t>
            </a:r>
            <a:r>
              <a:rPr lang="en-US" sz="2600" dirty="0">
                <a:latin typeface="Times New Roman" panose="02020603050405020304" pitchFamily="18" charset="0"/>
                <a:cs typeface="Times New Roman" panose="02020603050405020304" pitchFamily="18" charset="0"/>
              </a:rPr>
              <a:t> b</a:t>
            </a:r>
            <a:r>
              <a:rPr lang="vi-VN" sz="2600" dirty="0">
                <a:latin typeface="Times New Roman" panose="02020603050405020304" pitchFamily="18" charset="0"/>
                <a:cs typeface="Times New Roman" panose="02020603050405020304" pitchFamily="18" charset="0"/>
              </a:rPr>
              <a:t>ư</a:t>
            </a:r>
            <a:r>
              <a:rPr lang="en-US" sz="2600" dirty="0" err="1">
                <a:latin typeface="Times New Roman" panose="02020603050405020304" pitchFamily="18" charset="0"/>
                <a:cs typeface="Times New Roman" panose="02020603050405020304" pitchFamily="18" charset="0"/>
              </a:rPr>
              <a:t>ớc</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tiếp</a:t>
            </a:r>
            <a:r>
              <a:rPr lang="en-US" sz="2600" dirty="0">
                <a:latin typeface="Times New Roman" panose="02020603050405020304" pitchFamily="18" charset="0"/>
                <a:cs typeface="Times New Roman" panose="02020603050405020304" pitchFamily="18" charset="0"/>
              </a:rPr>
              <a:t> </a:t>
            </a:r>
            <a:r>
              <a:rPr lang="en-US" sz="2600" dirty="0" err="1">
                <a:latin typeface="Times New Roman" panose="02020603050405020304" pitchFamily="18" charset="0"/>
                <a:cs typeface="Times New Roman" panose="02020603050405020304" pitchFamily="18" charset="0"/>
              </a:rPr>
              <a:t>theo.</a:t>
            </a:r>
            <a:endParaRPr lang="en-US" sz="2600"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6650FF3E-C885-41A6-B4C2-4B76A1D2CBAB}"/>
              </a:ext>
            </a:extLst>
          </p:cNvPr>
          <p:cNvSpPr txBox="1"/>
          <p:nvPr/>
        </p:nvSpPr>
        <p:spPr>
          <a:xfrm>
            <a:off x="996934" y="3707565"/>
            <a:ext cx="8543925" cy="2554545"/>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Chúng</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sẽ</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xây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dựng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danh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chứa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đang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chờ</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duyệt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mỗi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chúng</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thăm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ở </a:t>
            </a:r>
            <a:r>
              <a:rPr lang="en-US" sz="2000" dirty="0" err="1">
                <a:latin typeface="Times New Roman" panose="02020603050405020304" pitchFamily="18" charset="0"/>
                <a:cs typeface="Times New Roman" panose="02020603050405020304" pitchFamily="18" charset="0"/>
              </a:rPr>
              <a:t>đầu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danh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thêm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những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chưa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danh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chờ</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cuối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danh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sách</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nguyên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tắc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chúng</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tổ</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danh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chờ</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bằng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cấu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trúc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dữ</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liệu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đợi</a:t>
            </a:r>
            <a:r>
              <a:rPr lang="en-US" sz="2000" dirty="0">
                <a:latin typeface="Times New Roman" panose="02020603050405020304" pitchFamily="18" charset="0"/>
                <a:cs typeface="Times New Roman" panose="02020603050405020304" pitchFamily="18" charset="0"/>
              </a:rPr>
              <a:t> (Queue).</a:t>
            </a:r>
            <a:endParaRPr lang="en-US" sz="2400" dirty="0">
              <a:latin typeface="Times New Roman" panose="02020603050405020304" pitchFamily="18" charset="0"/>
              <a:cs typeface="Times New Roman" panose="02020603050405020304" pitchFamily="18" charset="0"/>
            </a:endParaRPr>
          </a:p>
          <a:p>
            <a:pPr marL="342900" indent="-342900">
              <a:buFontTx/>
              <a:buChar char="-"/>
            </a:pPr>
            <a:r>
              <a:rPr lang="en-US" sz="2000" dirty="0" err="1">
                <a:latin typeface="Times New Roman" panose="02020603050405020304" pitchFamily="18" charset="0"/>
                <a:cs typeface="Times New Roman" panose="02020603050405020304" pitchFamily="18" charset="0"/>
              </a:rPr>
              <a:t>Mục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đích</a:t>
            </a:r>
            <a:r>
              <a:rPr lang="en-US" sz="2000" dirty="0">
                <a:latin typeface="Times New Roman" panose="02020603050405020304" pitchFamily="18" charset="0"/>
                <a:cs typeface="Times New Roman" panose="02020603050405020304" pitchFamily="18" charset="0"/>
              </a:rPr>
              <a:t>:</a:t>
            </a:r>
          </a:p>
          <a:p>
            <a:pPr marL="800100" lvl="1" indent="-342900">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kiếm</a:t>
            </a:r>
            <a:r>
              <a:rPr lang="en-US" sz="2000" dirty="0">
                <a:latin typeface="Times New Roman" panose="02020603050405020304" pitchFamily="18" charset="0"/>
                <a:cs typeface="Times New Roman" panose="02020603050405020304" pitchFamily="18" charset="0"/>
              </a:rPr>
              <a:t> đ</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ờng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gốc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cho</a:t>
            </a:r>
            <a:r>
              <a:rPr lang="en-US" sz="2000" dirty="0">
                <a:latin typeface="Times New Roman" panose="02020603050405020304" pitchFamily="18" charset="0"/>
                <a:cs typeface="Times New Roman" panose="02020603050405020304" pitchFamily="18" charset="0"/>
              </a:rPr>
              <a:t> tr</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ớc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tới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đích</a:t>
            </a:r>
            <a:r>
              <a:rPr lang="en-US" sz="2000" dirty="0">
                <a:latin typeface="Times New Roman" panose="02020603050405020304" pitchFamily="18" charset="0"/>
                <a:cs typeface="Times New Roman" panose="02020603050405020304" pitchFamily="18" charset="0"/>
              </a:rPr>
              <a:t>.</a:t>
            </a:r>
          </a:p>
          <a:p>
            <a:pPr marL="800100" lvl="1" indent="-342900">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kiếm</a:t>
            </a:r>
            <a:r>
              <a:rPr lang="en-US" sz="2000" dirty="0">
                <a:latin typeface="Times New Roman" panose="02020603050405020304" pitchFamily="18" charset="0"/>
                <a:cs typeface="Times New Roman" panose="02020603050405020304" pitchFamily="18" charset="0"/>
              </a:rPr>
              <a:t> đ</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ờng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gốc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đến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khác</a:t>
            </a:r>
            <a:r>
              <a:rPr lang="en-US" sz="2000" dirty="0">
                <a:latin typeface="Times New Roman" panose="02020603050405020304" pitchFamily="18" charset="0"/>
                <a:cs typeface="Times New Roman" panose="02020603050405020304" pitchFamily="18" charset="0"/>
              </a:rPr>
              <a:t>.</a:t>
            </a:r>
          </a:p>
        </p:txBody>
      </p:sp>
      <p:sp>
        <p:nvSpPr>
          <p:cNvPr id="9" name="TextBox 8">
            <a:extLst>
              <a:ext uri="{FF2B5EF4-FFF2-40B4-BE49-F238E27FC236}">
                <a16:creationId xmlns:a16="http://schemas.microsoft.com/office/drawing/2014/main" id="{C00C7566-4FFA-4C5B-B7C7-D327D756E93A}"/>
              </a:ext>
            </a:extLst>
          </p:cNvPr>
          <p:cNvSpPr txBox="1"/>
          <p:nvPr/>
        </p:nvSpPr>
        <p:spPr>
          <a:xfrm>
            <a:off x="408373" y="1234645"/>
            <a:ext cx="8939814" cy="461665"/>
          </a:xfrm>
          <a:prstGeom prst="rect">
            <a:avLst/>
          </a:prstGeom>
          <a:noFill/>
        </p:spPr>
        <p:txBody>
          <a:bodyPr wrap="square" rtlCol="0">
            <a:spAutoFit/>
          </a:bodyPr>
          <a:lstStyle/>
          <a:p>
            <a:r>
              <a:rPr lang="en-US" b="1" dirty="0"/>
              <a:t>    </a:t>
            </a:r>
            <a:r>
              <a:rPr lang="en-US" sz="2000" b="1" dirty="0"/>
              <a:t> </a:t>
            </a:r>
            <a:r>
              <a:rPr lang="en-US" sz="2000" b="1" dirty="0">
                <a:latin typeface="Times New Roman" panose="02020603050405020304" pitchFamily="18" charset="0"/>
                <a:cs typeface="Times New Roman" panose="02020603050405020304" pitchFamily="18" charset="0"/>
              </a:rPr>
              <a:t>a. </a:t>
            </a:r>
            <a:r>
              <a:rPr lang="en-US" sz="2400" b="1" u="sng" dirty="0" err="1">
                <a:latin typeface="Times New Roman" panose="02020603050405020304" pitchFamily="18" charset="0"/>
                <a:cs typeface="Times New Roman" panose="02020603050405020304" pitchFamily="18" charset="0"/>
              </a:rPr>
              <a:t>Giới</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thiệu</a:t>
            </a:r>
            <a:r>
              <a:rPr lang="en-US" sz="2400" b="1" u="sng" dirty="0">
                <a:latin typeface="Times New Roman" panose="02020603050405020304" pitchFamily="18" charset="0"/>
                <a:cs typeface="Times New Roman" panose="02020603050405020304" pitchFamily="18" charset="0"/>
              </a:rPr>
              <a:t>:</a:t>
            </a:r>
            <a:endParaRPr lang="en-US" b="1" u="sng" dirty="0"/>
          </a:p>
        </p:txBody>
      </p:sp>
      <p:pic>
        <p:nvPicPr>
          <p:cNvPr id="6" name="Content Placeholder 2">
            <a:extLst>
              <a:ext uri="{FF2B5EF4-FFF2-40B4-BE49-F238E27FC236}">
                <a16:creationId xmlns:a16="http://schemas.microsoft.com/office/drawing/2014/main" id="{2919A8B4-4BBC-475D-9B7E-86D9006DBB2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7168" y="81746"/>
            <a:ext cx="552823" cy="748182"/>
          </a:xfrm>
          <a:prstGeom prst="rect">
            <a:avLst/>
          </a:prstGeom>
        </p:spPr>
      </p:pic>
    </p:spTree>
    <p:extLst>
      <p:ext uri="{BB962C8B-B14F-4D97-AF65-F5344CB8AC3E}">
        <p14:creationId xmlns:p14="http://schemas.microsoft.com/office/powerpoint/2010/main" val="3792600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8">
                                            <p:txEl>
                                              <p:pRg st="0" end="0"/>
                                            </p:txEl>
                                          </p:spTgt>
                                        </p:tgtEl>
                                        <p:attrNameLst>
                                          <p:attrName>style.visibility</p:attrName>
                                        </p:attrNameLst>
                                      </p:cBhvr>
                                      <p:to>
                                        <p:strVal val="visible"/>
                                      </p:to>
                                    </p:set>
                                    <p:animEffect transition="in" filter="barn(inVertical)">
                                      <p:cBhvr>
                                        <p:cTn id="26" dur="500"/>
                                        <p:tgtEl>
                                          <p:spTgt spid="8">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8">
                                            <p:txEl>
                                              <p:pRg st="1" end="1"/>
                                            </p:txEl>
                                          </p:spTgt>
                                        </p:tgtEl>
                                        <p:attrNameLst>
                                          <p:attrName>style.visibility</p:attrName>
                                        </p:attrNameLst>
                                      </p:cBhvr>
                                      <p:to>
                                        <p:strVal val="visible"/>
                                      </p:to>
                                    </p:set>
                                    <p:animEffect transition="in" filter="barn(inVertical)">
                                      <p:cBhvr>
                                        <p:cTn id="31" dur="500"/>
                                        <p:tgtEl>
                                          <p:spTgt spid="8">
                                            <p:txEl>
                                              <p:pRg st="1" end="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8">
                                            <p:txEl>
                                              <p:pRg st="2" end="2"/>
                                            </p:txEl>
                                          </p:spTgt>
                                        </p:tgtEl>
                                        <p:attrNameLst>
                                          <p:attrName>style.visibility</p:attrName>
                                        </p:attrNameLst>
                                      </p:cBhvr>
                                      <p:to>
                                        <p:strVal val="visible"/>
                                      </p:to>
                                    </p:set>
                                    <p:animEffect transition="in" filter="fade">
                                      <p:cBhvr>
                                        <p:cTn id="36" dur="500"/>
                                        <p:tgtEl>
                                          <p:spTgt spid="8">
                                            <p:txEl>
                                              <p:pRg st="2" end="2"/>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8">
                                            <p:txEl>
                                              <p:pRg st="3" end="3"/>
                                            </p:txEl>
                                          </p:spTgt>
                                        </p:tgtEl>
                                        <p:attrNameLst>
                                          <p:attrName>style.visibility</p:attrName>
                                        </p:attrNameLst>
                                      </p:cBhvr>
                                      <p:to>
                                        <p:strVal val="visible"/>
                                      </p:to>
                                    </p:set>
                                    <p:anim calcmode="lin" valueType="num">
                                      <p:cBhvr additive="base">
                                        <p:cTn id="41"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8">
                                            <p:txEl>
                                              <p:pRg st="4" end="4"/>
                                            </p:txEl>
                                          </p:spTgt>
                                        </p:tgtEl>
                                        <p:attrNameLst>
                                          <p:attrName>style.visibility</p:attrName>
                                        </p:attrNameLst>
                                      </p:cBhvr>
                                      <p:to>
                                        <p:strVal val="visible"/>
                                      </p:to>
                                    </p:set>
                                    <p:animEffect transition="in" filter="fade">
                                      <p:cBhvr>
                                        <p:cTn id="47" dur="1000"/>
                                        <p:tgtEl>
                                          <p:spTgt spid="8">
                                            <p:txEl>
                                              <p:pRg st="4" end="4"/>
                                            </p:txEl>
                                          </p:spTgt>
                                        </p:tgtEl>
                                      </p:cBhvr>
                                    </p:animEffect>
                                    <p:anim calcmode="lin" valueType="num">
                                      <p:cBhvr>
                                        <p:cTn id="48"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49"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BD3EDEB-3E9C-4A08-B823-83F06E2D6DBC}"/>
              </a:ext>
            </a:extLst>
          </p:cNvPr>
          <p:cNvSpPr>
            <a:spLocks noGrp="1"/>
          </p:cNvSpPr>
          <p:nvPr>
            <p:ph type="title"/>
          </p:nvPr>
        </p:nvSpPr>
        <p:spPr>
          <a:xfrm>
            <a:off x="682328" y="834501"/>
            <a:ext cx="3194943" cy="488272"/>
          </a:xfrm>
        </p:spPr>
        <p:txBody>
          <a:bodyPr>
            <a:normAutofit/>
          </a:bodyPr>
          <a:lstStyle/>
          <a:p>
            <a:r>
              <a:rPr lang="en-US" sz="2400" b="1" dirty="0">
                <a:latin typeface="Times New Roman" panose="02020603050405020304" pitchFamily="18" charset="0"/>
                <a:cs typeface="Times New Roman" panose="02020603050405020304" pitchFamily="18" charset="0"/>
              </a:rPr>
              <a:t>b. </a:t>
            </a:r>
            <a:r>
              <a:rPr lang="en-US" sz="2400" b="1" u="sng" dirty="0">
                <a:latin typeface="Times New Roman" panose="02020603050405020304" pitchFamily="18" charset="0"/>
                <a:cs typeface="Times New Roman" panose="02020603050405020304" pitchFamily="18" charset="0"/>
              </a:rPr>
              <a:t>Ý t</a:t>
            </a:r>
            <a:r>
              <a:rPr lang="vi-VN" sz="2400" b="1" u="sng" dirty="0">
                <a:latin typeface="Times New Roman" panose="02020603050405020304" pitchFamily="18" charset="0"/>
                <a:cs typeface="Times New Roman" panose="02020603050405020304" pitchFamily="18" charset="0"/>
              </a:rPr>
              <a:t>ư</a:t>
            </a:r>
            <a:r>
              <a:rPr lang="en-US" sz="2400" b="1" u="sng" dirty="0" err="1">
                <a:latin typeface="Times New Roman" panose="02020603050405020304" pitchFamily="18" charset="0"/>
                <a:cs typeface="Times New Roman" panose="02020603050405020304" pitchFamily="18" charset="0"/>
              </a:rPr>
              <a:t>ởng</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thuật</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toán</a:t>
            </a:r>
            <a:r>
              <a:rPr lang="en-US" sz="2400" b="1" dirty="0">
                <a:latin typeface="Times New Roman" panose="02020603050405020304" pitchFamily="18" charset="0"/>
                <a:cs typeface="Times New Roman" panose="02020603050405020304" pitchFamily="18" charset="0"/>
              </a:rPr>
              <a:t>:</a:t>
            </a:r>
          </a:p>
        </p:txBody>
      </p:sp>
      <p:pic>
        <p:nvPicPr>
          <p:cNvPr id="8" name="Picture Placeholder 7">
            <a:extLst>
              <a:ext uri="{FF2B5EF4-FFF2-40B4-BE49-F238E27FC236}">
                <a16:creationId xmlns:a16="http://schemas.microsoft.com/office/drawing/2014/main" id="{CDACDE6B-32A3-452F-A8C5-99D96D3832D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84054" y="1439334"/>
            <a:ext cx="4321946" cy="4348907"/>
          </a:xfrm>
          <a:effectLst>
            <a:outerShdw blurRad="63500" sx="102000" sy="102000" algn="ctr" rotWithShape="0">
              <a:prstClr val="black">
                <a:alpha val="40000"/>
              </a:prstClr>
            </a:outerShdw>
          </a:effectLst>
        </p:spPr>
      </p:pic>
      <p:sp>
        <p:nvSpPr>
          <p:cNvPr id="10" name="Text Placeholder 9">
            <a:extLst>
              <a:ext uri="{FF2B5EF4-FFF2-40B4-BE49-F238E27FC236}">
                <a16:creationId xmlns:a16="http://schemas.microsoft.com/office/drawing/2014/main" id="{922DAA51-9C53-4045-A671-79F3241ED339}"/>
              </a:ext>
            </a:extLst>
          </p:cNvPr>
          <p:cNvSpPr>
            <a:spLocks noGrp="1"/>
          </p:cNvSpPr>
          <p:nvPr>
            <p:ph type="body" sz="half" idx="2"/>
          </p:nvPr>
        </p:nvSpPr>
        <p:spPr>
          <a:xfrm>
            <a:off x="372862" y="1439334"/>
            <a:ext cx="5113538" cy="4429654"/>
          </a:xfrm>
        </p:spPr>
        <p:txBody>
          <a:bodyPr>
            <a:noAutofit/>
          </a:bodyPr>
          <a:lstStyle/>
          <a:p>
            <a:pPr lvl="1"/>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Chèn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gốc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đợi</a:t>
            </a:r>
            <a:r>
              <a:rPr lang="en-US" sz="2000" dirty="0">
                <a:latin typeface="Times New Roman" panose="02020603050405020304" pitchFamily="18" charset="0"/>
                <a:cs typeface="Times New Roman" panose="02020603050405020304" pitchFamily="18" charset="0"/>
              </a:rPr>
              <a:t>.</a:t>
            </a:r>
          </a:p>
          <a:p>
            <a:pPr lvl="1"/>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2: </a:t>
            </a:r>
            <a:r>
              <a:rPr lang="en-US" sz="2000" dirty="0" err="1">
                <a:latin typeface="Times New Roman" panose="02020603050405020304" pitchFamily="18" charset="0"/>
                <a:cs typeface="Times New Roman" panose="02020603050405020304" pitchFamily="18" charset="0"/>
              </a:rPr>
              <a:t>Lấy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đầu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tiên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quan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sát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nó</a:t>
            </a:r>
            <a:r>
              <a:rPr lang="en-US" sz="2000" dirty="0">
                <a:latin typeface="Times New Roman" panose="02020603050405020304" pitchFamily="18" charset="0"/>
                <a:cs typeface="Times New Roman" panose="02020603050405020304" pitchFamily="18" charset="0"/>
              </a:rPr>
              <a:t>:</a:t>
            </a:r>
          </a:p>
          <a:p>
            <a:pPr lvl="1"/>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Nếu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này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đích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dừng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quá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kiếm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quả</a:t>
            </a:r>
            <a:r>
              <a:rPr lang="en-US" sz="2000" dirty="0">
                <a:latin typeface="Times New Roman" panose="02020603050405020304" pitchFamily="18" charset="0"/>
                <a:cs typeface="Times New Roman" panose="02020603050405020304" pitchFamily="18" charset="0"/>
              </a:rPr>
              <a:t>.</a:t>
            </a:r>
          </a:p>
          <a:p>
            <a:pPr lvl="1">
              <a:lnSpc>
                <a:spcPct val="120000"/>
              </a:lnSpc>
            </a:pP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Nếu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chèn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vừa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duyệt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a:t>
            </a:r>
            <a:r>
              <a:rPr lang="vi-VN" sz="2000" dirty="0">
                <a:latin typeface="Times New Roman" panose="02020603050405020304" pitchFamily="18" charset="0"/>
                <a:cs typeface="Times New Roman" panose="02020603050405020304" pitchFamily="18" charset="0"/>
              </a:rPr>
              <a:t>ư</a:t>
            </a:r>
            <a:r>
              <a:rPr lang="en-US" sz="2000" dirty="0">
                <a:latin typeface="Times New Roman" panose="02020603050405020304" pitchFamily="18" charset="0"/>
                <a:cs typeface="Times New Roman" panose="02020603050405020304" pitchFamily="18" charset="0"/>
              </a:rPr>
              <a:t>ng </a:t>
            </a:r>
            <a:r>
              <a:rPr lang="en-US" sz="2000" dirty="0" err="1">
                <a:latin typeface="Times New Roman" panose="02020603050405020304" pitchFamily="18" charset="0"/>
                <a:cs typeface="Times New Roman" panose="02020603050405020304" pitchFamily="18" charset="0"/>
              </a:rPr>
              <a:t>ch</a:t>
            </a:r>
            <a:r>
              <a:rPr lang="vi-VN" sz="2000" dirty="0">
                <a:latin typeface="Times New Roman" panose="02020603050405020304" pitchFamily="18" charset="0"/>
                <a:cs typeface="Times New Roman" panose="02020603050405020304" pitchFamily="18" charset="0"/>
              </a:rPr>
              <a:t>ư</a:t>
            </a:r>
            <a:r>
              <a:rPr lang="en-US" sz="2000" dirty="0">
                <a:latin typeface="Times New Roman" panose="02020603050405020304" pitchFamily="18" charset="0"/>
                <a:cs typeface="Times New Roman" panose="02020603050405020304" pitchFamily="18" charset="0"/>
              </a:rPr>
              <a:t>a </a:t>
            </a:r>
            <a:r>
              <a:rPr lang="en-US" sz="2000" dirty="0" err="1">
                <a:latin typeface="Times New Roman" panose="02020603050405020304" pitchFamily="18" charset="0"/>
                <a:cs typeface="Times New Roman" panose="02020603050405020304" pitchFamily="18" charset="0"/>
              </a:rPr>
              <a:t>duyệt</a:t>
            </a:r>
            <a:r>
              <a:rPr lang="en-US" sz="2000" dirty="0">
                <a:latin typeface="Times New Roman" panose="02020603050405020304" pitchFamily="18" charset="0"/>
                <a:cs typeface="Times New Roman" panose="02020603050405020304" pitchFamily="18" charset="0"/>
              </a:rPr>
              <a:t> qua tr</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ớc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đợi</a:t>
            </a:r>
            <a:r>
              <a:rPr lang="en-US" sz="2000" dirty="0">
                <a:latin typeface="Times New Roman" panose="02020603050405020304" pitchFamily="18" charset="0"/>
                <a:cs typeface="Times New Roman" panose="02020603050405020304" pitchFamily="18" charset="0"/>
              </a:rPr>
              <a:t>.</a:t>
            </a:r>
          </a:p>
          <a:p>
            <a:pPr lvl="1"/>
            <a:r>
              <a:rPr lang="en-US" sz="2000" dirty="0">
                <a:latin typeface="Times New Roman" panose="02020603050405020304" pitchFamily="18" charset="0"/>
                <a:cs typeface="Times New Roman" panose="02020603050405020304" pitchFamily="18" charset="0"/>
              </a:rPr>
              <a:t>B</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ớc</a:t>
            </a:r>
            <a:r>
              <a:rPr lang="en-US" sz="2000" dirty="0">
                <a:latin typeface="Times New Roman" panose="02020603050405020304" pitchFamily="18" charset="0"/>
                <a:cs typeface="Times New Roman" panose="02020603050405020304" pitchFamily="18" charset="0"/>
              </a:rPr>
              <a:t> 3: </a:t>
            </a:r>
            <a:r>
              <a:rPr lang="en-US" sz="2000" dirty="0" err="1">
                <a:latin typeface="Times New Roman" panose="02020603050405020304" pitchFamily="18" charset="0"/>
                <a:cs typeface="Times New Roman" panose="02020603050405020304" pitchFamily="18" charset="0"/>
              </a:rPr>
              <a:t>Nếu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rỗng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đã</a:t>
            </a:r>
            <a:r>
              <a:rPr lang="en-US" sz="2000" dirty="0">
                <a:latin typeface="Times New Roman" panose="02020603050405020304" pitchFamily="18" charset="0"/>
                <a:cs typeface="Times New Roman" panose="02020603050405020304" pitchFamily="18" charset="0"/>
              </a:rPr>
              <a:t> đ</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duyệt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dừng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quả</a:t>
            </a:r>
            <a:r>
              <a:rPr lang="en-US" sz="2000" dirty="0">
                <a:latin typeface="Times New Roman" panose="02020603050405020304" pitchFamily="18" charset="0"/>
                <a:cs typeface="Times New Roman" panose="02020603050405020304" pitchFamily="18" charset="0"/>
              </a:rPr>
              <a:t>.</a:t>
            </a:r>
          </a:p>
          <a:p>
            <a:pPr lvl="1"/>
            <a:r>
              <a:rPr lang="en-US" sz="2000" dirty="0">
                <a:latin typeface="Times New Roman" panose="02020603050405020304" pitchFamily="18" charset="0"/>
                <a:cs typeface="Times New Roman" panose="02020603050405020304" pitchFamily="18" charset="0"/>
              </a:rPr>
              <a:t>B</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ớc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4:Nếu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rỗng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trở</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về</a:t>
            </a:r>
            <a:r>
              <a:rPr lang="en-US" sz="2000" dirty="0">
                <a:latin typeface="Times New Roman" panose="02020603050405020304" pitchFamily="18" charset="0"/>
                <a:cs typeface="Times New Roman" panose="02020603050405020304" pitchFamily="18" charset="0"/>
              </a:rPr>
              <a:t> b</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ớc</a:t>
            </a:r>
            <a:r>
              <a:rPr lang="en-US" sz="2000" dirty="0">
                <a:latin typeface="Times New Roman" panose="02020603050405020304" pitchFamily="18" charset="0"/>
                <a:cs typeface="Times New Roman" panose="02020603050405020304" pitchFamily="18" charset="0"/>
              </a:rPr>
              <a:t> 2.</a:t>
            </a:r>
          </a:p>
        </p:txBody>
      </p:sp>
      <p:sp>
        <p:nvSpPr>
          <p:cNvPr id="3" name="TextBox 2">
            <a:extLst>
              <a:ext uri="{FF2B5EF4-FFF2-40B4-BE49-F238E27FC236}">
                <a16:creationId xmlns:a16="http://schemas.microsoft.com/office/drawing/2014/main" id="{4B3A57B8-7A5F-4609-8DC9-1D48BCA584B8}"/>
              </a:ext>
            </a:extLst>
          </p:cNvPr>
          <p:cNvSpPr txBox="1"/>
          <p:nvPr/>
        </p:nvSpPr>
        <p:spPr>
          <a:xfrm>
            <a:off x="1942731" y="133165"/>
            <a:ext cx="8052046" cy="523220"/>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4. </a:t>
            </a:r>
            <a:r>
              <a:rPr lang="en-US" sz="2800" b="1" dirty="0" err="1">
                <a:solidFill>
                  <a:schemeClr val="bg1"/>
                </a:solidFill>
                <a:latin typeface="Times New Roman" panose="02020603050405020304" pitchFamily="18" charset="0"/>
                <a:cs typeface="Times New Roman" panose="02020603050405020304" pitchFamily="18" charset="0"/>
              </a:rPr>
              <a:t>TÌM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KIẾM</a:t>
            </a:r>
            <a:r>
              <a:rPr lang="en-US" sz="2800" b="1" dirty="0">
                <a:solidFill>
                  <a:schemeClr val="bg1"/>
                </a:solidFill>
                <a:latin typeface="Times New Roman" panose="02020603050405020304" pitchFamily="18" charset="0"/>
                <a:cs typeface="Times New Roman" panose="02020603050405020304" pitchFamily="18" charset="0"/>
              </a:rPr>
              <a:t> THEO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RỘNG</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BFS</a:t>
            </a:r>
            <a:r>
              <a:rPr lang="en-US" sz="2800" b="1" dirty="0">
                <a:solidFill>
                  <a:schemeClr val="bg1"/>
                </a:solidFill>
                <a:latin typeface="Times New Roman" panose="02020603050405020304" pitchFamily="18" charset="0"/>
                <a:cs typeface="Times New Roman" panose="02020603050405020304" pitchFamily="18" charset="0"/>
              </a:rPr>
              <a:t>)</a:t>
            </a:r>
            <a:endParaRPr lang="en-US" sz="2800" b="1" dirty="0">
              <a:solidFill>
                <a:schemeClr val="bg1"/>
              </a:solidFill>
            </a:endParaRPr>
          </a:p>
        </p:txBody>
      </p:sp>
      <p:pic>
        <p:nvPicPr>
          <p:cNvPr id="6" name="Content Placeholder 2">
            <a:extLst>
              <a:ext uri="{FF2B5EF4-FFF2-40B4-BE49-F238E27FC236}">
                <a16:creationId xmlns:a16="http://schemas.microsoft.com/office/drawing/2014/main" id="{BAF662E0-07E7-4F3A-91C3-495610C721E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7754" y="4305"/>
            <a:ext cx="552823" cy="748182"/>
          </a:xfrm>
          <a:prstGeom prst="rect">
            <a:avLst/>
          </a:prstGeom>
        </p:spPr>
      </p:pic>
    </p:spTree>
    <p:extLst>
      <p:ext uri="{BB962C8B-B14F-4D97-AF65-F5344CB8AC3E}">
        <p14:creationId xmlns:p14="http://schemas.microsoft.com/office/powerpoint/2010/main" val="376548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arn(inVertical)">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 calcmode="lin" valueType="num">
                                      <p:cBhvr additive="base">
                                        <p:cTn id="12"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0">
                                            <p:txEl>
                                              <p:pRg st="2" end="2"/>
                                            </p:txEl>
                                          </p:spTgt>
                                        </p:tgtEl>
                                        <p:attrNameLst>
                                          <p:attrName>style.visibility</p:attrName>
                                        </p:attrNameLst>
                                      </p:cBhvr>
                                      <p:to>
                                        <p:strVal val="visible"/>
                                      </p:to>
                                    </p:set>
                                    <p:anim calcmode="lin" valueType="num">
                                      <p:cBhvr additive="base">
                                        <p:cTn id="18"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10">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fade">
                                      <p:cBhvr>
                                        <p:cTn id="24" dur="1000"/>
                                        <p:tgtEl>
                                          <p:spTgt spid="10">
                                            <p:txEl>
                                              <p:pRg st="3" end="3"/>
                                            </p:txEl>
                                          </p:spTgt>
                                        </p:tgtEl>
                                      </p:cBhvr>
                                    </p:animEffect>
                                    <p:anim calcmode="lin" valueType="num">
                                      <p:cBhvr>
                                        <p:cTn id="25"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0">
                                            <p:txEl>
                                              <p:pRg st="4" end="4"/>
                                            </p:txEl>
                                          </p:spTgt>
                                        </p:tgtEl>
                                        <p:attrNameLst>
                                          <p:attrName>style.visibility</p:attrName>
                                        </p:attrNameLst>
                                      </p:cBhvr>
                                      <p:to>
                                        <p:strVal val="visible"/>
                                      </p:to>
                                    </p:set>
                                    <p:anim calcmode="lin" valueType="num">
                                      <p:cBhvr additive="base">
                                        <p:cTn id="31"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0">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0">
                                            <p:txEl>
                                              <p:pRg st="5" end="5"/>
                                            </p:txEl>
                                          </p:spTgt>
                                        </p:tgtEl>
                                        <p:attrNameLst>
                                          <p:attrName>style.visibility</p:attrName>
                                        </p:attrNameLst>
                                      </p:cBhvr>
                                      <p:to>
                                        <p:strVal val="visible"/>
                                      </p:to>
                                    </p:set>
                                    <p:anim calcmode="lin" valueType="num">
                                      <p:cBhvr additive="base">
                                        <p:cTn id="37" dur="500" fill="hold"/>
                                        <p:tgtEl>
                                          <p:spTgt spid="10">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0">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FAC818E-748F-4392-8F15-F1496BDD3BB2}"/>
              </a:ext>
            </a:extLst>
          </p:cNvPr>
          <p:cNvSpPr txBox="1"/>
          <p:nvPr/>
        </p:nvSpPr>
        <p:spPr>
          <a:xfrm>
            <a:off x="2016558" y="75247"/>
            <a:ext cx="7981025" cy="523220"/>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4. </a:t>
            </a:r>
            <a:r>
              <a:rPr lang="en-US" sz="2800" b="1" dirty="0" err="1">
                <a:solidFill>
                  <a:schemeClr val="bg1"/>
                </a:solidFill>
                <a:latin typeface="Times New Roman" panose="02020603050405020304" pitchFamily="18" charset="0"/>
                <a:cs typeface="Times New Roman" panose="02020603050405020304" pitchFamily="18" charset="0"/>
              </a:rPr>
              <a:t>TÌM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KIẾM</a:t>
            </a:r>
            <a:r>
              <a:rPr lang="en-US" sz="2800" b="1" dirty="0">
                <a:solidFill>
                  <a:schemeClr val="bg1"/>
                </a:solidFill>
                <a:latin typeface="Times New Roman" panose="02020603050405020304" pitchFamily="18" charset="0"/>
                <a:cs typeface="Times New Roman" panose="02020603050405020304" pitchFamily="18" charset="0"/>
              </a:rPr>
              <a:t> THEO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RỘNG</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BFS</a:t>
            </a:r>
            <a:r>
              <a:rPr lang="en-US" sz="2800" b="1" dirty="0">
                <a:solidFill>
                  <a:schemeClr val="bg1"/>
                </a:solidFill>
                <a:latin typeface="Times New Roman" panose="02020603050405020304" pitchFamily="18" charset="0"/>
                <a:cs typeface="Times New Roman" panose="02020603050405020304" pitchFamily="18" charset="0"/>
              </a:rPr>
              <a:t>)</a:t>
            </a:r>
            <a:endParaRPr lang="en-US" sz="2800" b="1" dirty="0">
              <a:solidFill>
                <a:schemeClr val="bg1"/>
              </a:solidFill>
            </a:endParaRPr>
          </a:p>
        </p:txBody>
      </p:sp>
      <p:sp>
        <p:nvSpPr>
          <p:cNvPr id="12" name="TextBox 11">
            <a:extLst>
              <a:ext uri="{FF2B5EF4-FFF2-40B4-BE49-F238E27FC236}">
                <a16:creationId xmlns:a16="http://schemas.microsoft.com/office/drawing/2014/main" id="{E7294D70-2A59-456D-8996-1EF705FD2233}"/>
              </a:ext>
            </a:extLst>
          </p:cNvPr>
          <p:cNvSpPr txBox="1"/>
          <p:nvPr/>
        </p:nvSpPr>
        <p:spPr>
          <a:xfrm>
            <a:off x="745725" y="967666"/>
            <a:ext cx="8842159"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c</a:t>
            </a:r>
            <a:r>
              <a:rPr lang="en-US" sz="2400" b="1">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Ứng</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dụng</a:t>
            </a:r>
            <a:r>
              <a:rPr lang="en-US" sz="2400" b="1" u="sng" dirty="0">
                <a:latin typeface="Times New Roman" panose="02020603050405020304" pitchFamily="18" charset="0"/>
                <a:cs typeface="Times New Roman" panose="02020603050405020304" pitchFamily="18" charset="0"/>
              </a:rPr>
              <a:t>:</a:t>
            </a:r>
          </a:p>
        </p:txBody>
      </p:sp>
      <p:sp>
        <p:nvSpPr>
          <p:cNvPr id="17" name="AutoShape 4" descr="{\displaystyle |V|}">
            <a:extLst>
              <a:ext uri="{FF2B5EF4-FFF2-40B4-BE49-F238E27FC236}">
                <a16:creationId xmlns:a16="http://schemas.microsoft.com/office/drawing/2014/main" id="{B3718B36-9762-46F8-B955-80F15E0950B8}"/>
              </a:ext>
            </a:extLst>
          </p:cNvPr>
          <p:cNvSpPr>
            <a:spLocks noChangeAspect="1" noChangeArrowheads="1"/>
          </p:cNvSpPr>
          <p:nvPr/>
        </p:nvSpPr>
        <p:spPr bwMode="auto">
          <a:xfrm>
            <a:off x="20780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5" descr="{\displaystyle O(|V|)}">
            <a:extLst>
              <a:ext uri="{FF2B5EF4-FFF2-40B4-BE49-F238E27FC236}">
                <a16:creationId xmlns:a16="http://schemas.microsoft.com/office/drawing/2014/main" id="{8C0EDF5D-63B4-4B2E-90CE-DC88FF45B74C}"/>
              </a:ext>
            </a:extLst>
          </p:cNvPr>
          <p:cNvSpPr>
            <a:spLocks noChangeAspect="1" noChangeArrowheads="1"/>
          </p:cNvSpPr>
          <p:nvPr/>
        </p:nvSpPr>
        <p:spPr bwMode="auto">
          <a:xfrm>
            <a:off x="5434013"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TextBox 24">
            <a:extLst>
              <a:ext uri="{FF2B5EF4-FFF2-40B4-BE49-F238E27FC236}">
                <a16:creationId xmlns:a16="http://schemas.microsoft.com/office/drawing/2014/main" id="{35A1CB4C-E555-468D-80DD-6FCCA638831D}"/>
              </a:ext>
            </a:extLst>
          </p:cNvPr>
          <p:cNvSpPr txBox="1"/>
          <p:nvPr/>
        </p:nvSpPr>
        <p:spPr>
          <a:xfrm>
            <a:off x="719091" y="1624614"/>
            <a:ext cx="8886548" cy="2308324"/>
          </a:xfrm>
          <a:prstGeom prst="rect">
            <a:avLst/>
          </a:prstGeom>
          <a:noFill/>
        </p:spPr>
        <p:txBody>
          <a:bodyPr wrap="square" rtlCol="0">
            <a:spAutoFit/>
          </a:bodyPr>
          <a:lstStyle/>
          <a:p>
            <a:pPr marL="342900" indent="-342900">
              <a:buFontTx/>
              <a:buChar char="-"/>
            </a:pPr>
            <a:r>
              <a:rPr lang="en-US" sz="2400" dirty="0" err="1">
                <a:latin typeface="Times New Roman" panose="02020603050405020304" pitchFamily="18" charset="0"/>
                <a:cs typeface="Times New Roman" panose="02020603050405020304" pitchFamily="18" charset="0"/>
              </a:rPr>
              <a:t>Thuật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tìm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kiếm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theo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rộng</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dùng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bài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thuyết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đồ</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a:t>
            </a:r>
          </a:p>
          <a:p>
            <a:pPr marL="800100" lvl="1" indent="-34290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Tìm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đỉnh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thông</a:t>
            </a:r>
            <a:r>
              <a:rPr lang="en-US" sz="2400" dirty="0">
                <a:latin typeface="Times New Roman" panose="02020603050405020304" pitchFamily="18" charset="0"/>
                <a:cs typeface="Times New Roman" panose="02020603050405020304" pitchFamily="18" charset="0"/>
              </a:rPr>
              <a:t>.</a:t>
            </a:r>
          </a:p>
          <a:p>
            <a:pPr marL="800100" lvl="1" indent="-34290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Thuật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toán</a:t>
            </a:r>
            <a:r>
              <a:rPr lang="en-US" sz="2400" dirty="0">
                <a:latin typeface="Times New Roman" panose="02020603050405020304" pitchFamily="18" charset="0"/>
                <a:cs typeface="Times New Roman" panose="02020603050405020304" pitchFamily="18" charset="0"/>
              </a:rPr>
              <a:t> Cheney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việc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dọn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rác</a:t>
            </a:r>
            <a:r>
              <a:rPr lang="en-US" sz="2400" dirty="0">
                <a:latin typeface="Times New Roman" panose="02020603050405020304" pitchFamily="18" charset="0"/>
                <a:cs typeface="Times New Roman" panose="02020603050405020304" pitchFamily="18" charset="0"/>
              </a:rPr>
              <a:t>.</a:t>
            </a:r>
          </a:p>
          <a:p>
            <a:pPr marL="800100" lvl="1" indent="-34290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Tìm</a:t>
            </a:r>
            <a:r>
              <a:rPr lang="en-US" sz="2400" dirty="0">
                <a:latin typeface="Times New Roman" panose="02020603050405020304" pitchFamily="18" charset="0"/>
                <a:cs typeface="Times New Roman" panose="02020603050405020304" pitchFamily="18" charset="0"/>
              </a:rPr>
              <a:t> đ</a:t>
            </a:r>
            <a:r>
              <a:rPr lang="vi-VN" sz="2400" dirty="0">
                <a:latin typeface="Times New Roman" panose="02020603050405020304" pitchFamily="18" charset="0"/>
                <a:cs typeface="Times New Roman" panose="02020603050405020304" pitchFamily="18" charset="0"/>
              </a:rPr>
              <a:t>ư</a:t>
            </a:r>
            <a:r>
              <a:rPr lang="en-US" sz="2400" dirty="0" err="1">
                <a:latin typeface="Times New Roman" panose="02020603050405020304" pitchFamily="18" charset="0"/>
                <a:cs typeface="Times New Roman" panose="02020603050405020304" pitchFamily="18" charset="0"/>
              </a:rPr>
              <a:t>ờng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ngắn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nhất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giữa</a:t>
            </a:r>
            <a:r>
              <a:rPr lang="en-US" sz="2400" dirty="0">
                <a:latin typeface="Times New Roman" panose="02020603050405020304" pitchFamily="18" charset="0"/>
                <a:cs typeface="Times New Roman" panose="02020603050405020304" pitchFamily="18" charset="0"/>
              </a:rPr>
              <a:t> 2 </a:t>
            </a:r>
            <a:r>
              <a:rPr lang="en-US" sz="2400" dirty="0" err="1">
                <a:latin typeface="Times New Roman" panose="02020603050405020304" pitchFamily="18" charset="0"/>
                <a:cs typeface="Times New Roman" panose="02020603050405020304" pitchFamily="18" charset="0"/>
              </a:rPr>
              <a:t>đỉnh</a:t>
            </a:r>
            <a:r>
              <a:rPr lang="en-US" sz="2400" dirty="0">
                <a:latin typeface="Times New Roman" panose="02020603050405020304" pitchFamily="18" charset="0"/>
                <a:cs typeface="Times New Roman" panose="02020603050405020304" pitchFamily="18" charset="0"/>
              </a:rPr>
              <a:t>.</a:t>
            </a:r>
          </a:p>
          <a:p>
            <a:pPr marL="800100" lvl="1" indent="-34290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Kiểm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xem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một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đồ</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thị</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đồ</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thị</a:t>
            </a:r>
            <a:r>
              <a:rPr lang="en-US" sz="2400" dirty="0">
                <a:latin typeface="Times New Roman" panose="02020603050405020304" pitchFamily="18" charset="0"/>
                <a:cs typeface="Times New Roman" panose="02020603050405020304" pitchFamily="18" charset="0"/>
              </a:rPr>
              <a:t> 2 </a:t>
            </a:r>
            <a:r>
              <a:rPr lang="en-US" sz="2400" dirty="0" err="1">
                <a:latin typeface="Times New Roman" panose="02020603050405020304" pitchFamily="18" charset="0"/>
                <a:cs typeface="Times New Roman" panose="02020603050405020304" pitchFamily="18" charset="0"/>
              </a:rPr>
              <a:t>phía</a:t>
            </a:r>
            <a:r>
              <a:rPr lang="en-US" sz="2400" dirty="0">
                <a:latin typeface="Times New Roman" panose="02020603050405020304" pitchFamily="18" charset="0"/>
                <a:cs typeface="Times New Roman" panose="02020603050405020304" pitchFamily="18" charset="0"/>
              </a:rPr>
              <a:t>.</a:t>
            </a:r>
          </a:p>
        </p:txBody>
      </p:sp>
      <p:pic>
        <p:nvPicPr>
          <p:cNvPr id="8" name="Content Placeholder 2">
            <a:extLst>
              <a:ext uri="{FF2B5EF4-FFF2-40B4-BE49-F238E27FC236}">
                <a16:creationId xmlns:a16="http://schemas.microsoft.com/office/drawing/2014/main" id="{95D6A0B5-5CEA-4FC3-870C-DF3C5106975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754" y="4305"/>
            <a:ext cx="552823" cy="748182"/>
          </a:xfrm>
          <a:prstGeom prst="rect">
            <a:avLst/>
          </a:prstGeom>
        </p:spPr>
      </p:pic>
    </p:spTree>
    <p:extLst>
      <p:ext uri="{BB962C8B-B14F-4D97-AF65-F5344CB8AC3E}">
        <p14:creationId xmlns:p14="http://schemas.microsoft.com/office/powerpoint/2010/main" val="2303233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animEffect transition="in" filter="fade">
                                      <p:cBhvr>
                                        <p:cTn id="7" dur="500"/>
                                        <p:tgtEl>
                                          <p:spTgt spid="2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5">
                                            <p:txEl>
                                              <p:pRg st="1" end="1"/>
                                            </p:txEl>
                                          </p:spTgt>
                                        </p:tgtEl>
                                        <p:attrNameLst>
                                          <p:attrName>style.visibility</p:attrName>
                                        </p:attrNameLst>
                                      </p:cBhvr>
                                      <p:to>
                                        <p:strVal val="visible"/>
                                      </p:to>
                                    </p:set>
                                    <p:animEffect transition="in" filter="barn(inVertical)">
                                      <p:cBhvr>
                                        <p:cTn id="12" dur="500"/>
                                        <p:tgtEl>
                                          <p:spTgt spid="2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5">
                                            <p:txEl>
                                              <p:pRg st="2" end="2"/>
                                            </p:txEl>
                                          </p:spTgt>
                                        </p:tgtEl>
                                        <p:attrNameLst>
                                          <p:attrName>style.visibility</p:attrName>
                                        </p:attrNameLst>
                                      </p:cBhvr>
                                      <p:to>
                                        <p:strVal val="visible"/>
                                      </p:to>
                                    </p:set>
                                    <p:animEffect transition="in" filter="barn(inVertical)">
                                      <p:cBhvr>
                                        <p:cTn id="17" dur="500"/>
                                        <p:tgtEl>
                                          <p:spTgt spid="2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25">
                                            <p:txEl>
                                              <p:pRg st="3" end="3"/>
                                            </p:txEl>
                                          </p:spTgt>
                                        </p:tgtEl>
                                        <p:attrNameLst>
                                          <p:attrName>style.visibility</p:attrName>
                                        </p:attrNameLst>
                                      </p:cBhvr>
                                      <p:to>
                                        <p:strVal val="visible"/>
                                      </p:to>
                                    </p:set>
                                    <p:animEffect transition="in" filter="barn(inVertical)">
                                      <p:cBhvr>
                                        <p:cTn id="22" dur="500"/>
                                        <p:tgtEl>
                                          <p:spTgt spid="2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25">
                                            <p:txEl>
                                              <p:pRg st="4" end="4"/>
                                            </p:txEl>
                                          </p:spTgt>
                                        </p:tgtEl>
                                        <p:attrNameLst>
                                          <p:attrName>style.visibility</p:attrName>
                                        </p:attrNameLst>
                                      </p:cBhvr>
                                      <p:to>
                                        <p:strVal val="visible"/>
                                      </p:to>
                                    </p:set>
                                    <p:animEffect transition="in" filter="barn(inVertical)">
                                      <p:cBhvr>
                                        <p:cTn id="27" dur="500"/>
                                        <p:tgtEl>
                                          <p:spTgt spid="2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063931" y="-190500"/>
            <a:ext cx="7842069" cy="1325563"/>
          </a:xfrm>
        </p:spPr>
        <p:txBody>
          <a:bodyPr>
            <a:normAutofit/>
          </a:bodyPr>
          <a:lstStyle/>
          <a:p>
            <a:r>
              <a:rPr lang="en-US" sz="4800" b="1" dirty="0">
                <a:solidFill>
                  <a:schemeClr val="bg1"/>
                </a:solidFill>
                <a:latin typeface="Times New Roman" panose="02020603050405020304" pitchFamily="18" charset="0"/>
                <a:cs typeface="Times New Roman" panose="02020603050405020304" pitchFamily="18" charset="0"/>
              </a:rPr>
              <a:t>Nội Dung</a:t>
            </a:r>
            <a:endParaRPr lang="vi-VN" sz="4800" b="1" dirty="0">
              <a:solidFill>
                <a:schemeClr val="bg1"/>
              </a:solidFill>
              <a:latin typeface="Times New Roman" panose="02020603050405020304" pitchFamily="18" charset="0"/>
              <a:cs typeface="Times New Roman" panose="02020603050405020304" pitchFamily="18" charset="0"/>
            </a:endParaRPr>
          </a:p>
        </p:txBody>
      </p:sp>
      <p:pic>
        <p:nvPicPr>
          <p:cNvPr id="3" name="Content Placeholder 2"/>
          <p:cNvPicPr>
            <a:picLocks noGrp="1" noChangeAspect="1"/>
          </p:cNvPicPr>
          <p:nvPr>
            <p:ph idx="4294967295"/>
          </p:nvPr>
        </p:nvPicPr>
        <p:blipFill>
          <a:blip r:embed="rId2" cstate="print">
            <a:extLst>
              <a:ext uri="{28A0092B-C50C-407E-A947-70E740481C1C}">
                <a14:useLocalDpi xmlns:a14="http://schemas.microsoft.com/office/drawing/2010/main" val="0"/>
              </a:ext>
            </a:extLst>
          </a:blip>
          <a:stretch>
            <a:fillRect/>
          </a:stretch>
        </p:blipFill>
        <p:spPr>
          <a:xfrm>
            <a:off x="301924" y="97631"/>
            <a:ext cx="550863" cy="749300"/>
          </a:xfrm>
        </p:spPr>
      </p:pic>
      <p:sp>
        <p:nvSpPr>
          <p:cNvPr id="5" name="TextBox 4"/>
          <p:cNvSpPr txBox="1"/>
          <p:nvPr/>
        </p:nvSpPr>
        <p:spPr>
          <a:xfrm>
            <a:off x="983415" y="846931"/>
            <a:ext cx="7889966" cy="5262979"/>
          </a:xfrm>
          <a:prstGeom prst="rect">
            <a:avLst/>
          </a:prstGeom>
          <a:noFill/>
        </p:spPr>
        <p:txBody>
          <a:bodyPr wrap="square" rtlCol="0">
            <a:spAutoFit/>
          </a:bodyPr>
          <a:lstStyle/>
          <a:p>
            <a:pPr marL="514350" indent="-514350">
              <a:buFont typeface="+mj-lt"/>
              <a:buAutoNum type="arabicPeriod"/>
            </a:pPr>
            <a:endParaRPr lang="en-US" sz="2800"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800" dirty="0">
                <a:latin typeface="Times New Roman" panose="02020603050405020304" pitchFamily="18" charset="0"/>
                <a:cs typeface="Times New Roman" panose="02020603050405020304" pitchFamily="18" charset="0"/>
              </a:rPr>
              <a:t> KHÁI QUÁT</a:t>
            </a:r>
          </a:p>
          <a:p>
            <a:pPr marL="514350" indent="-514350">
              <a:buFont typeface="+mj-lt"/>
              <a:buAutoNum type="arabicPeriod"/>
            </a:pPr>
            <a:endParaRPr lang="en-US" sz="2800"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800" dirty="0">
                <a:latin typeface="Times New Roman" panose="02020603050405020304" pitchFamily="18" charset="0"/>
                <a:cs typeface="Times New Roman" panose="02020603050405020304" pitchFamily="18" charset="0"/>
              </a:rPr>
              <a:t>TÌM KIẾM THEO CHIỀU SÂU (DFS)</a:t>
            </a:r>
          </a:p>
          <a:p>
            <a:pPr marL="514350" indent="-514350">
              <a:buFont typeface="+mj-lt"/>
              <a:buAutoNum type="arabicPeriod"/>
            </a:pPr>
            <a:endParaRPr lang="en-US" sz="2800"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800" dirty="0">
                <a:latin typeface="Times New Roman" panose="02020603050405020304" pitchFamily="18" charset="0"/>
                <a:cs typeface="Times New Roman" panose="02020603050405020304" pitchFamily="18" charset="0"/>
              </a:rPr>
              <a:t>TÌM KIẾM THEO CHIỀU RỘNG(BFS)</a:t>
            </a:r>
          </a:p>
          <a:p>
            <a:pPr marL="514350" indent="-514350">
              <a:buFont typeface="+mj-lt"/>
              <a:buAutoNum type="arabicPeriod"/>
            </a:pPr>
            <a:endParaRPr lang="en-US" sz="2800"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800" dirty="0">
                <a:latin typeface="Times New Roman" panose="02020603050405020304" pitchFamily="18" charset="0"/>
                <a:cs typeface="Times New Roman" panose="02020603050405020304" pitchFamily="18" charset="0"/>
              </a:rPr>
              <a:t>THỰC HIỆN CODE MẪU MÔ TẢ </a:t>
            </a:r>
            <a:r>
              <a:rPr lang="en-US" sz="2800" dirty="0" err="1">
                <a:latin typeface="Times New Roman" panose="02020603050405020304" pitchFamily="18" charset="0"/>
                <a:cs typeface="Times New Roman" panose="02020603050405020304" pitchFamily="18" charset="0"/>
              </a:rPr>
              <a:t>VÀ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PHÂN</a:t>
            </a:r>
            <a:r>
              <a:rPr lang="en-US" sz="2800" dirty="0">
                <a:latin typeface="Times New Roman" panose="02020603050405020304" pitchFamily="18" charset="0"/>
                <a:cs typeface="Times New Roman" panose="02020603050405020304" pitchFamily="18" charset="0"/>
              </a:rPr>
              <a:t> TÍCH CÁCH THỨC HOẠT ĐỘNG</a:t>
            </a:r>
          </a:p>
          <a:p>
            <a:pPr marL="514350" indent="-514350">
              <a:buFont typeface="+mj-lt"/>
              <a:buAutoNum type="arabicPeriod"/>
            </a:pPr>
            <a:endParaRPr lang="en-US" sz="2800"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800" dirty="0">
                <a:latin typeface="Times New Roman" panose="02020603050405020304" pitchFamily="18" charset="0"/>
                <a:cs typeface="Times New Roman" panose="02020603050405020304" pitchFamily="18" charset="0"/>
              </a:rPr>
              <a:t>PHÂN TÍCH ĐÁNH GIÁ CÁC THUẬT TOÁN TRÊN ĐỒ THỊ</a:t>
            </a:r>
          </a:p>
        </p:txBody>
      </p:sp>
    </p:spTree>
    <p:extLst>
      <p:ext uri="{BB962C8B-B14F-4D97-AF65-F5344CB8AC3E}">
        <p14:creationId xmlns:p14="http://schemas.microsoft.com/office/powerpoint/2010/main" val="1459693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0"/>
                                        <p:tgtEl>
                                          <p:spTgt spid="5">
                                            <p:txEl>
                                              <p:pRg st="1" end="1"/>
                                            </p:txEl>
                                          </p:spTgt>
                                        </p:tgtEl>
                                      </p:cBhvr>
                                    </p:animEffect>
                                    <p:anim calcmode="lin" valueType="num">
                                      <p:cBhvr>
                                        <p:cTn id="8"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5">
                                            <p:txEl>
                                              <p:pRg st="3" end="3"/>
                                            </p:txEl>
                                          </p:spTgt>
                                        </p:tgtEl>
                                        <p:attrNameLst>
                                          <p:attrName>style.visibility</p:attrName>
                                        </p:attrNameLst>
                                      </p:cBhvr>
                                      <p:to>
                                        <p:strVal val="visible"/>
                                      </p:to>
                                    </p:set>
                                    <p:animEffect transition="in" filter="barn(inVertical)">
                                      <p:cBhvr>
                                        <p:cTn id="14" dur="500"/>
                                        <p:tgtEl>
                                          <p:spTgt spid="5">
                                            <p:txEl>
                                              <p:pRg st="3" end="3"/>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animEffect transition="in" filter="barn(inVertical)">
                                      <p:cBhvr>
                                        <p:cTn id="19" dur="500"/>
                                        <p:tgtEl>
                                          <p:spTgt spid="5">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nodeType="clickEffect">
                                  <p:stCondLst>
                                    <p:cond delay="0"/>
                                  </p:stCondLst>
                                  <p:childTnLst>
                                    <p:set>
                                      <p:cBhvr>
                                        <p:cTn id="23" dur="1" fill="hold">
                                          <p:stCondLst>
                                            <p:cond delay="0"/>
                                          </p:stCondLst>
                                        </p:cTn>
                                        <p:tgtEl>
                                          <p:spTgt spid="5">
                                            <p:txEl>
                                              <p:pRg st="7" end="7"/>
                                            </p:txEl>
                                          </p:spTgt>
                                        </p:tgtEl>
                                        <p:attrNameLst>
                                          <p:attrName>style.visibility</p:attrName>
                                        </p:attrNameLst>
                                      </p:cBhvr>
                                      <p:to>
                                        <p:strVal val="visible"/>
                                      </p:to>
                                    </p:set>
                                    <p:animEffect transition="in" filter="barn(inVertical)">
                                      <p:cBhvr>
                                        <p:cTn id="24" dur="500"/>
                                        <p:tgtEl>
                                          <p:spTgt spid="5">
                                            <p:txEl>
                                              <p:pRg st="7" end="7"/>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animEffect transition="in" filter="barn(inVertical)">
                                      <p:cBhvr>
                                        <p:cTn id="29"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523209-BB57-4CF5-8FB6-7A37D226BD6B}"/>
              </a:ext>
            </a:extLst>
          </p:cNvPr>
          <p:cNvSpPr txBox="1"/>
          <p:nvPr/>
        </p:nvSpPr>
        <p:spPr>
          <a:xfrm>
            <a:off x="719091" y="1162975"/>
            <a:ext cx="8140824" cy="707886"/>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d) Demo </a:t>
            </a:r>
            <a:r>
              <a:rPr lang="en-US" sz="2000" dirty="0" err="1">
                <a:latin typeface="Times New Roman" panose="02020603050405020304" pitchFamily="18" charset="0"/>
                <a:cs typeface="Times New Roman" panose="02020603050405020304" pitchFamily="18" charset="0"/>
              </a:rPr>
              <a:t>cách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hoạt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động</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Duyệt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đường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đến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9.</a:t>
            </a:r>
          </a:p>
        </p:txBody>
      </p:sp>
      <p:pic>
        <p:nvPicPr>
          <p:cNvPr id="3" name="Picture 2">
            <a:extLst>
              <a:ext uri="{FF2B5EF4-FFF2-40B4-BE49-F238E27FC236}">
                <a16:creationId xmlns:a16="http://schemas.microsoft.com/office/drawing/2014/main" id="{45FC36AC-566F-422E-BAF4-3777C449DA7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964181" y="1995003"/>
            <a:ext cx="5338445" cy="40220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TextBox 3">
            <a:extLst>
              <a:ext uri="{FF2B5EF4-FFF2-40B4-BE49-F238E27FC236}">
                <a16:creationId xmlns:a16="http://schemas.microsoft.com/office/drawing/2014/main" id="{D07FC240-8ED9-425C-9E6F-254C1584B8EE}"/>
              </a:ext>
            </a:extLst>
          </p:cNvPr>
          <p:cNvSpPr txBox="1"/>
          <p:nvPr/>
        </p:nvSpPr>
        <p:spPr>
          <a:xfrm>
            <a:off x="1979721" y="106532"/>
            <a:ext cx="6880194" cy="523220"/>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4. </a:t>
            </a:r>
            <a:r>
              <a:rPr lang="en-US" sz="2800" b="1" dirty="0" err="1">
                <a:solidFill>
                  <a:schemeClr val="bg1"/>
                </a:solidFill>
                <a:latin typeface="Times New Roman" panose="02020603050405020304" pitchFamily="18" charset="0"/>
                <a:cs typeface="Times New Roman" panose="02020603050405020304" pitchFamily="18" charset="0"/>
              </a:rPr>
              <a:t>TÌM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KIẾM</a:t>
            </a:r>
            <a:r>
              <a:rPr lang="en-US" sz="2800" b="1" dirty="0">
                <a:solidFill>
                  <a:schemeClr val="bg1"/>
                </a:solidFill>
                <a:latin typeface="Times New Roman" panose="02020603050405020304" pitchFamily="18" charset="0"/>
                <a:cs typeface="Times New Roman" panose="02020603050405020304" pitchFamily="18" charset="0"/>
              </a:rPr>
              <a:t> THEO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RỘNG</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BFS</a:t>
            </a:r>
            <a:r>
              <a:rPr lang="en-US" sz="2800" b="1" dirty="0">
                <a:solidFill>
                  <a:schemeClr val="bg1"/>
                </a:solidFill>
                <a:latin typeface="Times New Roman" panose="02020603050405020304" pitchFamily="18" charset="0"/>
                <a:cs typeface="Times New Roman" panose="02020603050405020304" pitchFamily="18" charset="0"/>
              </a:rPr>
              <a:t>)</a:t>
            </a:r>
            <a:endParaRPr lang="en-US" sz="2800" b="1" dirty="0">
              <a:solidFill>
                <a:schemeClr val="bg1"/>
              </a:solidFill>
            </a:endParaRPr>
          </a:p>
        </p:txBody>
      </p:sp>
    </p:spTree>
    <p:extLst>
      <p:ext uri="{BB962C8B-B14F-4D97-AF65-F5344CB8AC3E}">
        <p14:creationId xmlns:p14="http://schemas.microsoft.com/office/powerpoint/2010/main" val="2256931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1000"/>
                                        <p:tgtEl>
                                          <p:spTgt spid="2">
                                            <p:txEl>
                                              <p:pRg st="1" end="1"/>
                                            </p:txEl>
                                          </p:spTgt>
                                        </p:tgtEl>
                                      </p:cBhvr>
                                    </p:animEffect>
                                    <p:anim calcmode="lin" valueType="num">
                                      <p:cBhvr>
                                        <p:cTn id="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circle(in)">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DE23C9-0F82-4A81-ACC8-4D8CB0BE5E2D}"/>
              </a:ext>
            </a:extLst>
          </p:cNvPr>
          <p:cNvSpPr txBox="1"/>
          <p:nvPr/>
        </p:nvSpPr>
        <p:spPr>
          <a:xfrm>
            <a:off x="798990" y="1065320"/>
            <a:ext cx="7981026"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d) Demo </a:t>
            </a:r>
            <a:r>
              <a:rPr lang="en-US" sz="2000" dirty="0" err="1">
                <a:latin typeface="Times New Roman" panose="02020603050405020304" pitchFamily="18" charset="0"/>
                <a:cs typeface="Times New Roman" panose="02020603050405020304" pitchFamily="18" charset="0"/>
              </a:rPr>
              <a:t>cách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hoạt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động</a:t>
            </a:r>
            <a:r>
              <a:rPr lang="en-US" sz="2000" dirty="0">
                <a:latin typeface="Times New Roman" panose="02020603050405020304" pitchFamily="18" charset="0"/>
                <a:cs typeface="Times New Roman" panose="02020603050405020304" pitchFamily="18" charset="0"/>
              </a:rPr>
              <a:t>:</a:t>
            </a:r>
          </a:p>
          <a:p>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Nhập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xuất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phát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đợi</a:t>
            </a:r>
            <a:r>
              <a:rPr lang="en-US" sz="2000" dirty="0">
                <a:latin typeface="Times New Roman" panose="02020603050405020304" pitchFamily="18" charset="0"/>
                <a:cs typeface="Times New Roman" panose="02020603050405020304" pitchFamily="18" charset="0"/>
              </a:rPr>
              <a:t> Queue.</a:t>
            </a:r>
          </a:p>
          <a:p>
            <a:endParaRPr lang="en-US" sz="20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976EF743-7237-447F-A009-3A4D9E73EDF2}"/>
              </a:ext>
            </a:extLst>
          </p:cNvPr>
          <p:cNvPicPr/>
          <p:nvPr/>
        </p:nvPicPr>
        <p:blipFill>
          <a:blip r:embed="rId2"/>
          <a:stretch>
            <a:fillRect/>
          </a:stretch>
        </p:blipFill>
        <p:spPr>
          <a:xfrm>
            <a:off x="2115604" y="2081961"/>
            <a:ext cx="5674792" cy="2880656"/>
          </a:xfrm>
          <a:prstGeom prst="rect">
            <a:avLst/>
          </a:prstGeom>
        </p:spPr>
      </p:pic>
      <p:sp>
        <p:nvSpPr>
          <p:cNvPr id="4" name="TextBox 3">
            <a:extLst>
              <a:ext uri="{FF2B5EF4-FFF2-40B4-BE49-F238E27FC236}">
                <a16:creationId xmlns:a16="http://schemas.microsoft.com/office/drawing/2014/main" id="{17F1A588-3A77-4C1A-93CB-BA3FAA003AA1}"/>
              </a:ext>
            </a:extLst>
          </p:cNvPr>
          <p:cNvSpPr txBox="1"/>
          <p:nvPr/>
        </p:nvSpPr>
        <p:spPr>
          <a:xfrm>
            <a:off x="1899821" y="124287"/>
            <a:ext cx="7696940" cy="523220"/>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4. </a:t>
            </a:r>
            <a:r>
              <a:rPr lang="en-US" sz="2800" b="1" dirty="0" err="1">
                <a:solidFill>
                  <a:schemeClr val="bg1"/>
                </a:solidFill>
                <a:latin typeface="Times New Roman" panose="02020603050405020304" pitchFamily="18" charset="0"/>
                <a:cs typeface="Times New Roman" panose="02020603050405020304" pitchFamily="18" charset="0"/>
              </a:rPr>
              <a:t>TÌM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KIẾM</a:t>
            </a:r>
            <a:r>
              <a:rPr lang="en-US" sz="2800" b="1" dirty="0">
                <a:solidFill>
                  <a:schemeClr val="bg1"/>
                </a:solidFill>
                <a:latin typeface="Times New Roman" panose="02020603050405020304" pitchFamily="18" charset="0"/>
                <a:cs typeface="Times New Roman" panose="02020603050405020304" pitchFamily="18" charset="0"/>
              </a:rPr>
              <a:t> THEO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RỘNG</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BFS</a:t>
            </a:r>
            <a:r>
              <a:rPr lang="en-US" sz="2800" b="1" dirty="0">
                <a:solidFill>
                  <a:schemeClr val="bg1"/>
                </a:solidFill>
                <a:latin typeface="Times New Roman" panose="02020603050405020304" pitchFamily="18" charset="0"/>
                <a:cs typeface="Times New Roman" panose="02020603050405020304" pitchFamily="18" charset="0"/>
              </a:rPr>
              <a:t>)</a:t>
            </a:r>
            <a:endParaRPr lang="en-US" sz="2800" b="1" dirty="0">
              <a:solidFill>
                <a:schemeClr val="bg1"/>
              </a:solidFill>
            </a:endParaRPr>
          </a:p>
        </p:txBody>
      </p:sp>
    </p:spTree>
    <p:extLst>
      <p:ext uri="{BB962C8B-B14F-4D97-AF65-F5344CB8AC3E}">
        <p14:creationId xmlns:p14="http://schemas.microsoft.com/office/powerpoint/2010/main" val="4142269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1000"/>
                                        <p:tgtEl>
                                          <p:spTgt spid="2">
                                            <p:txEl>
                                              <p:pRg st="1" end="1"/>
                                            </p:txEl>
                                          </p:spTgt>
                                        </p:tgtEl>
                                      </p:cBhvr>
                                    </p:animEffect>
                                    <p:anim calcmode="lin" valueType="num">
                                      <p:cBhvr>
                                        <p:cTn id="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circle(in)">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B88FEC-AF72-42F2-9A72-915C0A4AE77B}"/>
              </a:ext>
            </a:extLst>
          </p:cNvPr>
          <p:cNvSpPr txBox="1"/>
          <p:nvPr/>
        </p:nvSpPr>
        <p:spPr>
          <a:xfrm>
            <a:off x="736847" y="1074198"/>
            <a:ext cx="8105312" cy="1323439"/>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d) Demo </a:t>
            </a:r>
            <a:r>
              <a:rPr lang="en-US" sz="2000" dirty="0" err="1">
                <a:latin typeface="Times New Roman" panose="02020603050405020304" pitchFamily="18" charset="0"/>
                <a:cs typeface="Times New Roman" panose="02020603050405020304" pitchFamily="18" charset="0"/>
              </a:rPr>
              <a:t>cách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hoạt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động</a:t>
            </a:r>
            <a:r>
              <a:rPr lang="en-US" sz="2000" dirty="0">
                <a:latin typeface="Times New Roman" panose="02020603050405020304" pitchFamily="18" charset="0"/>
                <a:cs typeface="Times New Roman" panose="02020603050405020304" pitchFamily="18" charset="0"/>
              </a:rPr>
              <a:t>:</a:t>
            </a:r>
          </a:p>
          <a:p>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2: </a:t>
            </a:r>
            <a:r>
              <a:rPr lang="en-US" sz="2000" dirty="0" err="1">
                <a:latin typeface="Times New Roman" panose="02020603050405020304" pitchFamily="18" charset="0"/>
                <a:cs typeface="Times New Roman" panose="02020603050405020304" pitchFamily="18" charset="0"/>
              </a:rPr>
              <a:t>Vì</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chưa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đích,nên</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nhập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K(s), </a:t>
            </a:r>
            <a:r>
              <a:rPr lang="en-US" sz="2000" dirty="0" err="1">
                <a:latin typeface="Times New Roman" panose="02020603050405020304" pitchFamily="18" charset="0"/>
                <a:cs typeface="Times New Roman" panose="02020603050405020304" pitchFamily="18" charset="0"/>
              </a:rPr>
              <a:t>sau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nạp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K(s)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Queue, X </a:t>
            </a:r>
            <a:r>
              <a:rPr lang="en-US" sz="2000" dirty="0" err="1">
                <a:latin typeface="Times New Roman" panose="02020603050405020304" pitchFamily="18" charset="0"/>
                <a:cs typeface="Times New Roman" panose="02020603050405020304" pitchFamily="18" charset="0"/>
              </a:rPr>
              <a:t>chứa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xét</a:t>
            </a:r>
            <a:r>
              <a:rPr lang="en-US" sz="2000" dirty="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13BB21E-7CCE-4505-8146-D4FE08DB6FAC}"/>
              </a:ext>
            </a:extLst>
          </p:cNvPr>
          <p:cNvPicPr/>
          <p:nvPr/>
        </p:nvPicPr>
        <p:blipFill>
          <a:blip r:embed="rId2"/>
          <a:stretch>
            <a:fillRect/>
          </a:stretch>
        </p:blipFill>
        <p:spPr>
          <a:xfrm>
            <a:off x="1990040" y="2298836"/>
            <a:ext cx="5925919" cy="2885724"/>
          </a:xfrm>
          <a:prstGeom prst="rect">
            <a:avLst/>
          </a:prstGeom>
        </p:spPr>
      </p:pic>
      <p:sp>
        <p:nvSpPr>
          <p:cNvPr id="4" name="TextBox 3">
            <a:extLst>
              <a:ext uri="{FF2B5EF4-FFF2-40B4-BE49-F238E27FC236}">
                <a16:creationId xmlns:a16="http://schemas.microsoft.com/office/drawing/2014/main" id="{7A5CD9F2-0CDE-4461-B575-98C5C9FBB74B}"/>
              </a:ext>
            </a:extLst>
          </p:cNvPr>
          <p:cNvSpPr txBox="1"/>
          <p:nvPr/>
        </p:nvSpPr>
        <p:spPr>
          <a:xfrm>
            <a:off x="1837678" y="168676"/>
            <a:ext cx="7270811" cy="523220"/>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4. </a:t>
            </a:r>
            <a:r>
              <a:rPr lang="en-US" sz="2800" b="1" dirty="0" err="1">
                <a:solidFill>
                  <a:schemeClr val="bg1"/>
                </a:solidFill>
                <a:latin typeface="Times New Roman" panose="02020603050405020304" pitchFamily="18" charset="0"/>
                <a:cs typeface="Times New Roman" panose="02020603050405020304" pitchFamily="18" charset="0"/>
              </a:rPr>
              <a:t>TÌM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KIẾM</a:t>
            </a:r>
            <a:r>
              <a:rPr lang="en-US" sz="2800" b="1" dirty="0">
                <a:solidFill>
                  <a:schemeClr val="bg1"/>
                </a:solidFill>
                <a:latin typeface="Times New Roman" panose="02020603050405020304" pitchFamily="18" charset="0"/>
                <a:cs typeface="Times New Roman" panose="02020603050405020304" pitchFamily="18" charset="0"/>
              </a:rPr>
              <a:t> THEO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RỘNG</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BFS</a:t>
            </a:r>
            <a:r>
              <a:rPr lang="en-US" sz="2800" b="1" dirty="0">
                <a:solidFill>
                  <a:schemeClr val="bg1"/>
                </a:solidFill>
                <a:latin typeface="Times New Roman" panose="02020603050405020304" pitchFamily="18" charset="0"/>
                <a:cs typeface="Times New Roman" panose="02020603050405020304" pitchFamily="18" charset="0"/>
              </a:rPr>
              <a:t>)</a:t>
            </a:r>
            <a:endParaRPr lang="en-US" sz="2800" b="1" dirty="0">
              <a:solidFill>
                <a:schemeClr val="bg1"/>
              </a:solidFill>
            </a:endParaRPr>
          </a:p>
        </p:txBody>
      </p:sp>
    </p:spTree>
    <p:extLst>
      <p:ext uri="{BB962C8B-B14F-4D97-AF65-F5344CB8AC3E}">
        <p14:creationId xmlns:p14="http://schemas.microsoft.com/office/powerpoint/2010/main" val="334055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1000"/>
                                        <p:tgtEl>
                                          <p:spTgt spid="2">
                                            <p:txEl>
                                              <p:pRg st="1" end="1"/>
                                            </p:txEl>
                                          </p:spTgt>
                                        </p:tgtEl>
                                      </p:cBhvr>
                                    </p:animEffect>
                                    <p:anim calcmode="lin" valueType="num">
                                      <p:cBhvr>
                                        <p:cTn id="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circle(in)">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9AB94B-6B90-40C7-BCC2-14282D2CFB78}"/>
              </a:ext>
            </a:extLst>
          </p:cNvPr>
          <p:cNvSpPr txBox="1"/>
          <p:nvPr/>
        </p:nvSpPr>
        <p:spPr>
          <a:xfrm>
            <a:off x="727969" y="1091953"/>
            <a:ext cx="8034291" cy="160043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d) Demo </a:t>
            </a:r>
            <a:r>
              <a:rPr lang="en-US" sz="2000" dirty="0" err="1">
                <a:latin typeface="Times New Roman" panose="02020603050405020304" pitchFamily="18" charset="0"/>
                <a:cs typeface="Times New Roman" panose="02020603050405020304" pitchFamily="18" charset="0"/>
              </a:rPr>
              <a:t>cách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hoạt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động</a:t>
            </a:r>
            <a:r>
              <a:rPr lang="en-US" sz="2000" dirty="0">
                <a:latin typeface="Times New Roman" panose="02020603050405020304" pitchFamily="18" charset="0"/>
                <a:cs typeface="Times New Roman" panose="02020603050405020304" pitchFamily="18" charset="0"/>
              </a:rPr>
              <a:t>:</a:t>
            </a:r>
          </a:p>
          <a:p>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3: </a:t>
            </a:r>
            <a:r>
              <a:rPr lang="en-US" sz="2000" dirty="0" err="1">
                <a:latin typeface="Times New Roman" panose="02020603050405020304" pitchFamily="18" charset="0"/>
                <a:cs typeface="Times New Roman" panose="02020603050405020304" pitchFamily="18" charset="0"/>
              </a:rPr>
              <a:t>Lấy</a:t>
            </a:r>
            <a:r>
              <a:rPr lang="en-US" sz="2000" dirty="0">
                <a:latin typeface="Times New Roman" panose="02020603050405020304" pitchFamily="18" charset="0"/>
                <a:cs typeface="Times New Roman" panose="02020603050405020304" pitchFamily="18" charset="0"/>
              </a:rPr>
              <a:t> 2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đợi</a:t>
            </a:r>
            <a:r>
              <a:rPr lang="en-US" sz="2000" dirty="0">
                <a:latin typeface="Times New Roman" panose="02020603050405020304" pitchFamily="18" charset="0"/>
                <a:cs typeface="Times New Roman" panose="02020603050405020304" pitchFamily="18" charset="0"/>
              </a:rPr>
              <a:t> Queue </a:t>
            </a:r>
            <a:r>
              <a:rPr lang="en-US" sz="2000" dirty="0" err="1">
                <a:latin typeface="Times New Roman" panose="02020603050405020304" pitchFamily="18" charset="0"/>
                <a:cs typeface="Times New Roman" panose="02020603050405020304" pitchFamily="18" charset="0"/>
              </a:rPr>
              <a:t>đưa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s,2</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chưa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đích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nhập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2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K(s), </a:t>
            </a:r>
            <a:r>
              <a:rPr lang="en-US" sz="2000" dirty="0" err="1">
                <a:latin typeface="Times New Roman" panose="02020603050405020304" pitchFamily="18" charset="0"/>
                <a:cs typeface="Times New Roman" panose="02020603050405020304" pitchFamily="18" charset="0"/>
              </a:rPr>
              <a:t>sau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nạp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K(s)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Queue, X </a:t>
            </a:r>
            <a:r>
              <a:rPr lang="en-US" sz="2000" dirty="0" err="1">
                <a:latin typeface="Times New Roman" panose="02020603050405020304" pitchFamily="18" charset="0"/>
                <a:cs typeface="Times New Roman" panose="02020603050405020304" pitchFamily="18" charset="0"/>
              </a:rPr>
              <a:t>chứa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xét</a:t>
            </a:r>
            <a:r>
              <a:rPr lang="en-US" sz="2000" dirty="0">
                <a:latin typeface="Times New Roman" panose="02020603050405020304" pitchFamily="18" charset="0"/>
                <a:cs typeface="Times New Roman" panose="02020603050405020304" pitchFamily="18" charset="0"/>
              </a:rPr>
              <a:t>.</a:t>
            </a:r>
          </a:p>
          <a:p>
            <a:endParaRPr lang="en-US" dirty="0"/>
          </a:p>
        </p:txBody>
      </p:sp>
      <p:pic>
        <p:nvPicPr>
          <p:cNvPr id="3" name="Picture 2">
            <a:extLst>
              <a:ext uri="{FF2B5EF4-FFF2-40B4-BE49-F238E27FC236}">
                <a16:creationId xmlns:a16="http://schemas.microsoft.com/office/drawing/2014/main" id="{90598DF3-46C0-420A-9A47-8DF2CD747752}"/>
              </a:ext>
            </a:extLst>
          </p:cNvPr>
          <p:cNvPicPr/>
          <p:nvPr/>
        </p:nvPicPr>
        <p:blipFill>
          <a:blip r:embed="rId2"/>
          <a:stretch>
            <a:fillRect/>
          </a:stretch>
        </p:blipFill>
        <p:spPr>
          <a:xfrm>
            <a:off x="2232660" y="2667577"/>
            <a:ext cx="6050206" cy="2996066"/>
          </a:xfrm>
          <a:prstGeom prst="rect">
            <a:avLst/>
          </a:prstGeom>
        </p:spPr>
      </p:pic>
      <p:sp>
        <p:nvSpPr>
          <p:cNvPr id="4" name="TextBox 3">
            <a:extLst>
              <a:ext uri="{FF2B5EF4-FFF2-40B4-BE49-F238E27FC236}">
                <a16:creationId xmlns:a16="http://schemas.microsoft.com/office/drawing/2014/main" id="{962C7976-1A23-4D42-8896-0AA64913A356}"/>
              </a:ext>
            </a:extLst>
          </p:cNvPr>
          <p:cNvSpPr txBox="1"/>
          <p:nvPr/>
        </p:nvSpPr>
        <p:spPr>
          <a:xfrm>
            <a:off x="1908699" y="168676"/>
            <a:ext cx="7803472" cy="523220"/>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4. </a:t>
            </a:r>
            <a:r>
              <a:rPr lang="en-US" sz="2800" b="1" dirty="0" err="1">
                <a:solidFill>
                  <a:schemeClr val="bg1"/>
                </a:solidFill>
                <a:latin typeface="Times New Roman" panose="02020603050405020304" pitchFamily="18" charset="0"/>
                <a:cs typeface="Times New Roman" panose="02020603050405020304" pitchFamily="18" charset="0"/>
              </a:rPr>
              <a:t>TÌM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KIẾM</a:t>
            </a:r>
            <a:r>
              <a:rPr lang="en-US" sz="2800" b="1" dirty="0">
                <a:solidFill>
                  <a:schemeClr val="bg1"/>
                </a:solidFill>
                <a:latin typeface="Times New Roman" panose="02020603050405020304" pitchFamily="18" charset="0"/>
                <a:cs typeface="Times New Roman" panose="02020603050405020304" pitchFamily="18" charset="0"/>
              </a:rPr>
              <a:t> THEO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RỘNG</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BFS</a:t>
            </a:r>
            <a:r>
              <a:rPr lang="en-US" sz="2800" b="1" dirty="0">
                <a:solidFill>
                  <a:schemeClr val="bg1"/>
                </a:solidFill>
                <a:latin typeface="Times New Roman" panose="02020603050405020304" pitchFamily="18" charset="0"/>
                <a:cs typeface="Times New Roman" panose="02020603050405020304" pitchFamily="18" charset="0"/>
              </a:rPr>
              <a:t>)</a:t>
            </a:r>
            <a:endParaRPr lang="en-US" sz="2800" b="1" dirty="0">
              <a:solidFill>
                <a:schemeClr val="bg1"/>
              </a:solidFill>
            </a:endParaRPr>
          </a:p>
        </p:txBody>
      </p:sp>
    </p:spTree>
    <p:extLst>
      <p:ext uri="{BB962C8B-B14F-4D97-AF65-F5344CB8AC3E}">
        <p14:creationId xmlns:p14="http://schemas.microsoft.com/office/powerpoint/2010/main" val="3455691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1000"/>
                                        <p:tgtEl>
                                          <p:spTgt spid="2">
                                            <p:txEl>
                                              <p:pRg st="1" end="1"/>
                                            </p:txEl>
                                          </p:spTgt>
                                        </p:tgtEl>
                                      </p:cBhvr>
                                    </p:animEffect>
                                    <p:anim calcmode="lin" valueType="num">
                                      <p:cBhvr>
                                        <p:cTn id="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circle(in)">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B48EB5-2D91-492F-9237-0BFEB492F0FA}"/>
              </a:ext>
            </a:extLst>
          </p:cNvPr>
          <p:cNvSpPr txBox="1"/>
          <p:nvPr/>
        </p:nvSpPr>
        <p:spPr>
          <a:xfrm>
            <a:off x="674703" y="1038687"/>
            <a:ext cx="8433786" cy="160043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d) Demo </a:t>
            </a:r>
            <a:r>
              <a:rPr lang="en-US" sz="2000" dirty="0" err="1">
                <a:latin typeface="Times New Roman" panose="02020603050405020304" pitchFamily="18" charset="0"/>
                <a:cs typeface="Times New Roman" panose="02020603050405020304" pitchFamily="18" charset="0"/>
              </a:rPr>
              <a:t>cách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hoạt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động</a:t>
            </a:r>
            <a:r>
              <a:rPr lang="en-US" sz="2000" dirty="0">
                <a:latin typeface="Times New Roman" panose="02020603050405020304" pitchFamily="18" charset="0"/>
                <a:cs typeface="Times New Roman" panose="02020603050405020304" pitchFamily="18" charset="0"/>
              </a:rPr>
              <a:t>:</a:t>
            </a:r>
          </a:p>
          <a:p>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4: </a:t>
            </a:r>
            <a:r>
              <a:rPr lang="en-US" sz="2000" dirty="0" err="1">
                <a:latin typeface="Times New Roman" panose="02020603050405020304" pitchFamily="18" charset="0"/>
                <a:cs typeface="Times New Roman" panose="02020603050405020304" pitchFamily="18" charset="0"/>
              </a:rPr>
              <a:t>Lấy</a:t>
            </a:r>
            <a:r>
              <a:rPr lang="en-US" sz="2000" dirty="0">
                <a:latin typeface="Times New Roman" panose="02020603050405020304" pitchFamily="18" charset="0"/>
                <a:cs typeface="Times New Roman" panose="02020603050405020304" pitchFamily="18" charset="0"/>
              </a:rPr>
              <a:t> 3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hàng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đợi</a:t>
            </a:r>
            <a:r>
              <a:rPr lang="en-US" sz="2000" dirty="0">
                <a:latin typeface="Times New Roman" panose="02020603050405020304" pitchFamily="18" charset="0"/>
                <a:cs typeface="Times New Roman" panose="02020603050405020304" pitchFamily="18" charset="0"/>
              </a:rPr>
              <a:t> Queue </a:t>
            </a:r>
            <a:r>
              <a:rPr lang="en-US" sz="2000" dirty="0" err="1">
                <a:latin typeface="Times New Roman" panose="02020603050405020304" pitchFamily="18" charset="0"/>
                <a:cs typeface="Times New Roman" panose="02020603050405020304" pitchFamily="18" charset="0"/>
              </a:rPr>
              <a:t>đưa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s,3</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chưa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đích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nhập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3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K(s), </a:t>
            </a:r>
            <a:r>
              <a:rPr lang="en-US" sz="2000" dirty="0" err="1">
                <a:latin typeface="Times New Roman" panose="02020603050405020304" pitchFamily="18" charset="0"/>
                <a:cs typeface="Times New Roman" panose="02020603050405020304" pitchFamily="18" charset="0"/>
              </a:rPr>
              <a:t>sau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nạp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K(s)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Queue, X </a:t>
            </a:r>
            <a:r>
              <a:rPr lang="en-US" sz="2000" dirty="0" err="1">
                <a:latin typeface="Times New Roman" panose="02020603050405020304" pitchFamily="18" charset="0"/>
                <a:cs typeface="Times New Roman" panose="02020603050405020304" pitchFamily="18" charset="0"/>
              </a:rPr>
              <a:t>chứa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xét</a:t>
            </a:r>
            <a:r>
              <a:rPr lang="en-US" sz="2000" dirty="0">
                <a:latin typeface="Times New Roman" panose="02020603050405020304" pitchFamily="18" charset="0"/>
                <a:cs typeface="Times New Roman" panose="02020603050405020304" pitchFamily="18" charset="0"/>
              </a:rPr>
              <a:t>.</a:t>
            </a:r>
          </a:p>
          <a:p>
            <a:endParaRPr lang="en-US" dirty="0"/>
          </a:p>
        </p:txBody>
      </p:sp>
      <p:pic>
        <p:nvPicPr>
          <p:cNvPr id="3" name="Picture 2">
            <a:extLst>
              <a:ext uri="{FF2B5EF4-FFF2-40B4-BE49-F238E27FC236}">
                <a16:creationId xmlns:a16="http://schemas.microsoft.com/office/drawing/2014/main" id="{DEC45D87-A7BD-4AB2-B58F-4A1D8B6C5014}"/>
              </a:ext>
            </a:extLst>
          </p:cNvPr>
          <p:cNvPicPr/>
          <p:nvPr/>
        </p:nvPicPr>
        <p:blipFill>
          <a:blip r:embed="rId2"/>
          <a:stretch>
            <a:fillRect/>
          </a:stretch>
        </p:blipFill>
        <p:spPr>
          <a:xfrm>
            <a:off x="1961224" y="2356645"/>
            <a:ext cx="6401541" cy="2748015"/>
          </a:xfrm>
          <a:prstGeom prst="rect">
            <a:avLst/>
          </a:prstGeom>
        </p:spPr>
      </p:pic>
      <p:sp>
        <p:nvSpPr>
          <p:cNvPr id="5" name="TextBox 4">
            <a:extLst>
              <a:ext uri="{FF2B5EF4-FFF2-40B4-BE49-F238E27FC236}">
                <a16:creationId xmlns:a16="http://schemas.microsoft.com/office/drawing/2014/main" id="{8CC378AC-5A88-4679-B282-1D2FA3733F84}"/>
              </a:ext>
            </a:extLst>
          </p:cNvPr>
          <p:cNvSpPr txBox="1"/>
          <p:nvPr/>
        </p:nvSpPr>
        <p:spPr>
          <a:xfrm>
            <a:off x="772357" y="5104660"/>
            <a:ext cx="7679185" cy="400110"/>
          </a:xfrm>
          <a:prstGeom prst="rect">
            <a:avLst/>
          </a:prstGeom>
          <a:noFill/>
        </p:spPr>
        <p:txBody>
          <a:bodyPr wrap="square" rtlCol="0">
            <a:spAutoFit/>
          </a:bodyPr>
          <a:lstStyle/>
          <a:p>
            <a:r>
              <a:rPr lang="en-US" sz="2000" dirty="0" err="1">
                <a:latin typeface="Times New Roman" panose="02020603050405020304" pitchFamily="18" charset="0"/>
                <a:cs typeface="Times New Roman" panose="02020603050405020304" pitchFamily="18" charset="0"/>
              </a:rPr>
              <a:t>Tiếp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tục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thực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hiện</a:t>
            </a:r>
            <a:r>
              <a:rPr lang="en-US" sz="2000" dirty="0">
                <a:latin typeface="Times New Roman" panose="02020603050405020304" pitchFamily="18" charset="0"/>
                <a:cs typeface="Times New Roman" panose="02020603050405020304" pitchFamily="18" charset="0"/>
              </a:rPr>
              <a:t> t</a:t>
            </a:r>
            <a:r>
              <a:rPr lang="vi-VN" sz="2000" dirty="0">
                <a:latin typeface="Times New Roman" panose="02020603050405020304" pitchFamily="18" charset="0"/>
                <a:cs typeface="Times New Roman" panose="02020603050405020304" pitchFamily="18" charset="0"/>
              </a:rPr>
              <a:t>ư</a:t>
            </a:r>
            <a:r>
              <a:rPr lang="en-US" sz="2000" dirty="0" err="1">
                <a:latin typeface="Times New Roman" panose="02020603050405020304" pitchFamily="18" charset="0"/>
                <a:cs typeface="Times New Roman" panose="02020603050405020304" pitchFamily="18" charset="0"/>
              </a:rPr>
              <a:t>ơng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tự</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như</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trên</a:t>
            </a:r>
            <a:r>
              <a:rPr lang="en-US" sz="2000" dirty="0">
                <a:latin typeface="Times New Roman" panose="02020603050405020304" pitchFamily="18" charset="0"/>
                <a:cs typeface="Times New Roman" panose="02020603050405020304" pitchFamily="18" charset="0"/>
              </a:rPr>
              <a:t>…</a:t>
            </a:r>
          </a:p>
        </p:txBody>
      </p:sp>
      <p:sp>
        <p:nvSpPr>
          <p:cNvPr id="6" name="TextBox 5">
            <a:extLst>
              <a:ext uri="{FF2B5EF4-FFF2-40B4-BE49-F238E27FC236}">
                <a16:creationId xmlns:a16="http://schemas.microsoft.com/office/drawing/2014/main" id="{3B9ECC70-1BB8-4B72-8BCB-1FFDC99DD758}"/>
              </a:ext>
            </a:extLst>
          </p:cNvPr>
          <p:cNvSpPr txBox="1"/>
          <p:nvPr/>
        </p:nvSpPr>
        <p:spPr>
          <a:xfrm>
            <a:off x="1890944" y="133165"/>
            <a:ext cx="7661429" cy="523220"/>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4. </a:t>
            </a:r>
            <a:r>
              <a:rPr lang="en-US" sz="2800" b="1" dirty="0" err="1">
                <a:solidFill>
                  <a:schemeClr val="bg1"/>
                </a:solidFill>
                <a:latin typeface="Times New Roman" panose="02020603050405020304" pitchFamily="18" charset="0"/>
                <a:cs typeface="Times New Roman" panose="02020603050405020304" pitchFamily="18" charset="0"/>
              </a:rPr>
              <a:t>TÌM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KIẾM</a:t>
            </a:r>
            <a:r>
              <a:rPr lang="en-US" sz="2800" b="1" dirty="0">
                <a:solidFill>
                  <a:schemeClr val="bg1"/>
                </a:solidFill>
                <a:latin typeface="Times New Roman" panose="02020603050405020304" pitchFamily="18" charset="0"/>
                <a:cs typeface="Times New Roman" panose="02020603050405020304" pitchFamily="18" charset="0"/>
              </a:rPr>
              <a:t> THEO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RỘNG</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BFS</a:t>
            </a:r>
            <a:r>
              <a:rPr lang="en-US" sz="2800" b="1" dirty="0">
                <a:solidFill>
                  <a:schemeClr val="bg1"/>
                </a:solidFill>
                <a:latin typeface="Times New Roman" panose="02020603050405020304" pitchFamily="18" charset="0"/>
                <a:cs typeface="Times New Roman" panose="02020603050405020304" pitchFamily="18" charset="0"/>
              </a:rPr>
              <a:t>)</a:t>
            </a:r>
            <a:endParaRPr lang="en-US" sz="2800" b="1" dirty="0">
              <a:solidFill>
                <a:schemeClr val="bg1"/>
              </a:solidFill>
            </a:endParaRPr>
          </a:p>
        </p:txBody>
      </p:sp>
    </p:spTree>
    <p:extLst>
      <p:ext uri="{BB962C8B-B14F-4D97-AF65-F5344CB8AC3E}">
        <p14:creationId xmlns:p14="http://schemas.microsoft.com/office/powerpoint/2010/main" val="4110635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1000"/>
                                        <p:tgtEl>
                                          <p:spTgt spid="2">
                                            <p:txEl>
                                              <p:pRg st="1" end="1"/>
                                            </p:txEl>
                                          </p:spTgt>
                                        </p:tgtEl>
                                      </p:cBhvr>
                                    </p:animEffect>
                                    <p:anim calcmode="lin" valueType="num">
                                      <p:cBhvr>
                                        <p:cTn id="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circle(in)">
                                      <p:cBhvr>
                                        <p:cTn id="14" dur="20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wipe(down)">
                                      <p:cBhvr>
                                        <p:cTn id="1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34EA33-37AF-4BFC-96F7-DE216E762C37}"/>
              </a:ext>
            </a:extLst>
          </p:cNvPr>
          <p:cNvSpPr txBox="1"/>
          <p:nvPr/>
        </p:nvSpPr>
        <p:spPr>
          <a:xfrm>
            <a:off x="532660" y="1074198"/>
            <a:ext cx="8433787" cy="707886"/>
          </a:xfrm>
          <a:prstGeom prst="rect">
            <a:avLst/>
          </a:prstGeom>
          <a:noFill/>
        </p:spPr>
        <p:txBody>
          <a:bodyPr wrap="square" rtlCol="0">
            <a:spAutoFit/>
          </a:bodyPr>
          <a:lstStyle/>
          <a:p>
            <a:r>
              <a:rPr lang="en-US" sz="2000" dirty="0" err="1">
                <a:latin typeface="Times New Roman" panose="02020603050405020304" pitchFamily="18" charset="0"/>
                <a:cs typeface="Times New Roman" panose="02020603050405020304" pitchFamily="18" charset="0"/>
              </a:rPr>
              <a:t>Bước</a:t>
            </a:r>
            <a:r>
              <a:rPr lang="en-US" sz="2000" dirty="0">
                <a:latin typeface="Times New Roman" panose="02020603050405020304" pitchFamily="18" charset="0"/>
                <a:cs typeface="Times New Roman" panose="02020603050405020304" pitchFamily="18" charset="0"/>
              </a:rPr>
              <a:t> 9: </a:t>
            </a:r>
            <a:r>
              <a:rPr lang="en-US" sz="2000" dirty="0" err="1">
                <a:latin typeface="Times New Roman" panose="02020603050405020304" pitchFamily="18" charset="0"/>
                <a:cs typeface="Times New Roman" panose="02020603050405020304" pitchFamily="18" charset="0"/>
              </a:rPr>
              <a:t>Xét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thấy</a:t>
            </a:r>
            <a:r>
              <a:rPr lang="en-US" sz="2000" dirty="0">
                <a:latin typeface="Times New Roman" panose="02020603050405020304" pitchFamily="18" charset="0"/>
                <a:cs typeface="Times New Roman" panose="02020603050405020304" pitchFamily="18" charset="0"/>
              </a:rPr>
              <a:t> 9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xét</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dừng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trả</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về</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quả</a:t>
            </a:r>
            <a:r>
              <a:rPr lang="en-US" sz="2000" dirty="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B8DCE592-421B-4A3A-BE9D-E3CFEED337C3}"/>
              </a:ext>
            </a:extLst>
          </p:cNvPr>
          <p:cNvPicPr/>
          <p:nvPr/>
        </p:nvPicPr>
        <p:blipFill>
          <a:blip r:embed="rId2"/>
          <a:stretch>
            <a:fillRect/>
          </a:stretch>
        </p:blipFill>
        <p:spPr>
          <a:xfrm>
            <a:off x="1491078" y="1693415"/>
            <a:ext cx="6516949" cy="3045041"/>
          </a:xfrm>
          <a:prstGeom prst="rect">
            <a:avLst/>
          </a:prstGeom>
        </p:spPr>
      </p:pic>
      <p:sp>
        <p:nvSpPr>
          <p:cNvPr id="4" name="TextBox 3">
            <a:extLst>
              <a:ext uri="{FF2B5EF4-FFF2-40B4-BE49-F238E27FC236}">
                <a16:creationId xmlns:a16="http://schemas.microsoft.com/office/drawing/2014/main" id="{012BC1C2-3A3A-4910-8666-5E9EDBDF2A12}"/>
              </a:ext>
            </a:extLst>
          </p:cNvPr>
          <p:cNvSpPr txBox="1"/>
          <p:nvPr/>
        </p:nvSpPr>
        <p:spPr>
          <a:xfrm>
            <a:off x="1890944" y="133165"/>
            <a:ext cx="7714695" cy="523220"/>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4. </a:t>
            </a:r>
            <a:r>
              <a:rPr lang="en-US" sz="2800" b="1" dirty="0" err="1">
                <a:solidFill>
                  <a:schemeClr val="bg1"/>
                </a:solidFill>
                <a:latin typeface="Times New Roman" panose="02020603050405020304" pitchFamily="18" charset="0"/>
                <a:cs typeface="Times New Roman" panose="02020603050405020304" pitchFamily="18" charset="0"/>
              </a:rPr>
              <a:t>TÌM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KIẾM</a:t>
            </a:r>
            <a:r>
              <a:rPr lang="en-US" sz="2800" b="1" dirty="0">
                <a:solidFill>
                  <a:schemeClr val="bg1"/>
                </a:solidFill>
                <a:latin typeface="Times New Roman" panose="02020603050405020304" pitchFamily="18" charset="0"/>
                <a:cs typeface="Times New Roman" panose="02020603050405020304" pitchFamily="18" charset="0"/>
              </a:rPr>
              <a:t> THEO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RỘNG</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BFS</a:t>
            </a:r>
            <a:r>
              <a:rPr lang="en-US" sz="2800" b="1" dirty="0">
                <a:solidFill>
                  <a:schemeClr val="bg1"/>
                </a:solidFill>
                <a:latin typeface="Times New Roman" panose="02020603050405020304" pitchFamily="18" charset="0"/>
                <a:cs typeface="Times New Roman" panose="02020603050405020304" pitchFamily="18" charset="0"/>
              </a:rPr>
              <a:t>)</a:t>
            </a:r>
            <a:endParaRPr lang="en-US" sz="2800" b="1" dirty="0">
              <a:solidFill>
                <a:schemeClr val="bg1"/>
              </a:solidFill>
            </a:endParaRPr>
          </a:p>
        </p:txBody>
      </p:sp>
    </p:spTree>
    <p:extLst>
      <p:ext uri="{BB962C8B-B14F-4D97-AF65-F5344CB8AC3E}">
        <p14:creationId xmlns:p14="http://schemas.microsoft.com/office/powerpoint/2010/main" val="3836606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circle(in)">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FAC818E-748F-4392-8F15-F1496BDD3BB2}"/>
              </a:ext>
            </a:extLst>
          </p:cNvPr>
          <p:cNvSpPr txBox="1"/>
          <p:nvPr/>
        </p:nvSpPr>
        <p:spPr>
          <a:xfrm>
            <a:off x="1964742" y="177926"/>
            <a:ext cx="8133425" cy="707886"/>
          </a:xfrm>
          <a:prstGeom prst="rect">
            <a:avLst/>
          </a:prstGeom>
          <a:noFill/>
        </p:spPr>
        <p:txBody>
          <a:bodyPr wrap="square" rtlCol="0">
            <a:spAutoFit/>
          </a:bodyPr>
          <a:lstStyle/>
          <a:p>
            <a:r>
              <a:rPr lang="en-US" sz="2000" b="1" dirty="0">
                <a:solidFill>
                  <a:schemeClr val="bg1"/>
                </a:solidFill>
                <a:latin typeface="Times New Roman" panose="02020603050405020304" pitchFamily="18" charset="0"/>
                <a:cs typeface="Times New Roman" panose="02020603050405020304" pitchFamily="18" charset="0"/>
              </a:rPr>
              <a:t>5. </a:t>
            </a:r>
            <a:r>
              <a:rPr lang="en-US" sz="2000" b="1" dirty="0" err="1">
                <a:solidFill>
                  <a:schemeClr val="bg1"/>
                </a:solidFill>
                <a:latin typeface="Times New Roman" panose="02020603050405020304" pitchFamily="18" charset="0"/>
                <a:cs typeface="Times New Roman" panose="02020603050405020304" pitchFamily="18" charset="0"/>
              </a:rPr>
              <a:t>MÔ</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TẢ</a:t>
            </a:r>
            <a:r>
              <a:rPr lang="en-US" sz="2000" b="1" dirty="0">
                <a:solidFill>
                  <a:schemeClr val="bg1"/>
                </a:solidFill>
                <a:latin typeface="Times New Roman" panose="02020603050405020304" pitchFamily="18" charset="0"/>
                <a:cs typeface="Times New Roman" panose="02020603050405020304" pitchFamily="18" charset="0"/>
              </a:rPr>
              <a:t> CODE </a:t>
            </a:r>
            <a:r>
              <a:rPr lang="en-US" sz="2000" b="1" dirty="0" err="1">
                <a:solidFill>
                  <a:schemeClr val="bg1"/>
                </a:solidFill>
                <a:latin typeface="Times New Roman" panose="02020603050405020304" pitchFamily="18" charset="0"/>
                <a:cs typeface="Times New Roman" panose="02020603050405020304" pitchFamily="18" charset="0"/>
              </a:rPr>
              <a:t>MẪU</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VÀ</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PHÂN</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TÍCH</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CÁCH</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THỨC</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HOẠT</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ĐỘNG</a:t>
            </a:r>
            <a:r>
              <a:rPr lang="en-US" sz="2000" b="1" dirty="0">
                <a:solidFill>
                  <a:schemeClr val="bg1"/>
                </a:solidFill>
                <a:latin typeface="Times New Roman" panose="02020603050405020304" pitchFamily="18" charset="0"/>
                <a:cs typeface="Times New Roman" panose="02020603050405020304" pitchFamily="18" charset="0"/>
              </a:rPr>
              <a:t>.</a:t>
            </a:r>
          </a:p>
          <a:p>
            <a:endParaRPr lang="en-US" sz="2000" b="1" dirty="0">
              <a:solidFill>
                <a:schemeClr val="tx1">
                  <a:lumMod val="95000"/>
                  <a:lumOff val="5000"/>
                </a:schemeClr>
              </a:solidFill>
            </a:endParaRPr>
          </a:p>
        </p:txBody>
      </p:sp>
      <p:sp>
        <p:nvSpPr>
          <p:cNvPr id="12" name="TextBox 11">
            <a:extLst>
              <a:ext uri="{FF2B5EF4-FFF2-40B4-BE49-F238E27FC236}">
                <a16:creationId xmlns:a16="http://schemas.microsoft.com/office/drawing/2014/main" id="{E7294D70-2A59-456D-8996-1EF705FD2233}"/>
              </a:ext>
            </a:extLst>
          </p:cNvPr>
          <p:cNvSpPr txBox="1"/>
          <p:nvPr/>
        </p:nvSpPr>
        <p:spPr>
          <a:xfrm>
            <a:off x="783995" y="1019137"/>
            <a:ext cx="8842159" cy="461665"/>
          </a:xfrm>
          <a:prstGeom prst="rect">
            <a:avLst/>
          </a:prstGeom>
          <a:noFill/>
        </p:spPr>
        <p:txBody>
          <a:bodyPr wrap="square" rtlCol="0">
            <a:spAutoFit/>
          </a:bodyPr>
          <a:lstStyle/>
          <a:p>
            <a:r>
              <a:rPr lang="en-US" sz="2400" b="1">
                <a:latin typeface="Times New Roman" panose="02020603050405020304" pitchFamily="18" charset="0"/>
                <a:cs typeface="Times New Roman" panose="02020603050405020304" pitchFamily="18" charset="0"/>
              </a:rPr>
              <a:t>a. DFS (Depth-First Search)</a:t>
            </a:r>
            <a:endParaRPr lang="en-US" sz="2400" b="1" u="sng">
              <a:latin typeface="Times New Roman" panose="02020603050405020304" pitchFamily="18" charset="0"/>
              <a:cs typeface="Times New Roman" panose="02020603050405020304" pitchFamily="18" charset="0"/>
            </a:endParaRPr>
          </a:p>
        </p:txBody>
      </p:sp>
      <p:sp>
        <p:nvSpPr>
          <p:cNvPr id="17" name="AutoShape 4" descr="{\displaystyle |V|}">
            <a:extLst>
              <a:ext uri="{FF2B5EF4-FFF2-40B4-BE49-F238E27FC236}">
                <a16:creationId xmlns:a16="http://schemas.microsoft.com/office/drawing/2014/main" id="{B3718B36-9762-46F8-B955-80F15E0950B8}"/>
              </a:ext>
            </a:extLst>
          </p:cNvPr>
          <p:cNvSpPr>
            <a:spLocks noChangeAspect="1" noChangeArrowheads="1"/>
          </p:cNvSpPr>
          <p:nvPr/>
        </p:nvSpPr>
        <p:spPr bwMode="auto">
          <a:xfrm>
            <a:off x="20780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5" descr="{\displaystyle O(|V|)}">
            <a:extLst>
              <a:ext uri="{FF2B5EF4-FFF2-40B4-BE49-F238E27FC236}">
                <a16:creationId xmlns:a16="http://schemas.microsoft.com/office/drawing/2014/main" id="{8C0EDF5D-63B4-4B2E-90CE-DC88FF45B74C}"/>
              </a:ext>
            </a:extLst>
          </p:cNvPr>
          <p:cNvSpPr>
            <a:spLocks noChangeAspect="1" noChangeArrowheads="1"/>
          </p:cNvSpPr>
          <p:nvPr/>
        </p:nvSpPr>
        <p:spPr bwMode="auto">
          <a:xfrm>
            <a:off x="5434013"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Content Placeholder 2">
            <a:extLst>
              <a:ext uri="{FF2B5EF4-FFF2-40B4-BE49-F238E27FC236}">
                <a16:creationId xmlns:a16="http://schemas.microsoft.com/office/drawing/2014/main" id="{95D6A0B5-5CEA-4FC3-870C-DF3C5106975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754" y="4305"/>
            <a:ext cx="552823" cy="748182"/>
          </a:xfrm>
          <a:prstGeom prst="rect">
            <a:avLst/>
          </a:prstGeom>
        </p:spPr>
      </p:pic>
      <p:pic>
        <p:nvPicPr>
          <p:cNvPr id="3" name="Picture 2">
            <a:extLst>
              <a:ext uri="{FF2B5EF4-FFF2-40B4-BE49-F238E27FC236}">
                <a16:creationId xmlns:a16="http://schemas.microsoft.com/office/drawing/2014/main" id="{EBD317ED-8053-42FC-A769-1A2909D66173}"/>
              </a:ext>
            </a:extLst>
          </p:cNvPr>
          <p:cNvPicPr>
            <a:picLocks noChangeAspect="1"/>
          </p:cNvPicPr>
          <p:nvPr/>
        </p:nvPicPr>
        <p:blipFill>
          <a:blip r:embed="rId3"/>
          <a:stretch>
            <a:fillRect/>
          </a:stretch>
        </p:blipFill>
        <p:spPr>
          <a:xfrm>
            <a:off x="783995" y="1480802"/>
            <a:ext cx="7173043" cy="4743320"/>
          </a:xfrm>
          <a:prstGeom prst="rect">
            <a:avLst/>
          </a:prstGeom>
        </p:spPr>
      </p:pic>
    </p:spTree>
    <p:extLst>
      <p:ext uri="{BB962C8B-B14F-4D97-AF65-F5344CB8AC3E}">
        <p14:creationId xmlns:p14="http://schemas.microsoft.com/office/powerpoint/2010/main" val="144327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FAC818E-748F-4392-8F15-F1496BDD3BB2}"/>
              </a:ext>
            </a:extLst>
          </p:cNvPr>
          <p:cNvSpPr txBox="1"/>
          <p:nvPr/>
        </p:nvSpPr>
        <p:spPr>
          <a:xfrm>
            <a:off x="1937445" y="139752"/>
            <a:ext cx="8133425" cy="707886"/>
          </a:xfrm>
          <a:prstGeom prst="rect">
            <a:avLst/>
          </a:prstGeom>
          <a:noFill/>
        </p:spPr>
        <p:txBody>
          <a:bodyPr wrap="square" rtlCol="0">
            <a:spAutoFit/>
          </a:bodyPr>
          <a:lstStyle/>
          <a:p>
            <a:r>
              <a:rPr lang="en-US" sz="2000" b="1" dirty="0">
                <a:solidFill>
                  <a:schemeClr val="bg1"/>
                </a:solidFill>
                <a:latin typeface="Times New Roman" panose="02020603050405020304" pitchFamily="18" charset="0"/>
                <a:cs typeface="Times New Roman" panose="02020603050405020304" pitchFamily="18" charset="0"/>
              </a:rPr>
              <a:t>5. </a:t>
            </a:r>
            <a:r>
              <a:rPr lang="en-US" sz="2000" b="1" dirty="0" err="1">
                <a:solidFill>
                  <a:schemeClr val="bg1"/>
                </a:solidFill>
                <a:latin typeface="Times New Roman" panose="02020603050405020304" pitchFamily="18" charset="0"/>
                <a:cs typeface="Times New Roman" panose="02020603050405020304" pitchFamily="18" charset="0"/>
              </a:rPr>
              <a:t>MÔ</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TẢ</a:t>
            </a:r>
            <a:r>
              <a:rPr lang="en-US" sz="2000" b="1" dirty="0">
                <a:solidFill>
                  <a:schemeClr val="bg1"/>
                </a:solidFill>
                <a:latin typeface="Times New Roman" panose="02020603050405020304" pitchFamily="18" charset="0"/>
                <a:cs typeface="Times New Roman" panose="02020603050405020304" pitchFamily="18" charset="0"/>
              </a:rPr>
              <a:t> CODE </a:t>
            </a:r>
            <a:r>
              <a:rPr lang="en-US" sz="2000" b="1" dirty="0" err="1">
                <a:solidFill>
                  <a:schemeClr val="bg1"/>
                </a:solidFill>
                <a:latin typeface="Times New Roman" panose="02020603050405020304" pitchFamily="18" charset="0"/>
                <a:cs typeface="Times New Roman" panose="02020603050405020304" pitchFamily="18" charset="0"/>
              </a:rPr>
              <a:t>MẪU</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VÀ</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PHÂN</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TÍCH</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CÁCH</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THỨC</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HOẠT</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ĐỘNG</a:t>
            </a:r>
            <a:r>
              <a:rPr lang="en-US" sz="2000" b="1" dirty="0">
                <a:solidFill>
                  <a:schemeClr val="bg1"/>
                </a:solidFill>
                <a:latin typeface="Times New Roman" panose="02020603050405020304" pitchFamily="18" charset="0"/>
                <a:cs typeface="Times New Roman" panose="02020603050405020304" pitchFamily="18" charset="0"/>
              </a:rPr>
              <a:t>.</a:t>
            </a:r>
          </a:p>
          <a:p>
            <a:endParaRPr lang="en-US" sz="2000" b="1" dirty="0">
              <a:solidFill>
                <a:schemeClr val="tx1">
                  <a:lumMod val="95000"/>
                  <a:lumOff val="5000"/>
                </a:schemeClr>
              </a:solidFill>
            </a:endParaRPr>
          </a:p>
        </p:txBody>
      </p:sp>
      <p:sp>
        <p:nvSpPr>
          <p:cNvPr id="12" name="TextBox 11">
            <a:extLst>
              <a:ext uri="{FF2B5EF4-FFF2-40B4-BE49-F238E27FC236}">
                <a16:creationId xmlns:a16="http://schemas.microsoft.com/office/drawing/2014/main" id="{E7294D70-2A59-456D-8996-1EF705FD2233}"/>
              </a:ext>
            </a:extLst>
          </p:cNvPr>
          <p:cNvSpPr txBox="1"/>
          <p:nvPr/>
        </p:nvSpPr>
        <p:spPr>
          <a:xfrm>
            <a:off x="740033" y="827051"/>
            <a:ext cx="8842159" cy="461665"/>
          </a:xfrm>
          <a:prstGeom prst="rect">
            <a:avLst/>
          </a:prstGeom>
          <a:noFill/>
        </p:spPr>
        <p:txBody>
          <a:bodyPr wrap="square" rtlCol="0">
            <a:spAutoFit/>
          </a:bodyPr>
          <a:lstStyle/>
          <a:p>
            <a:r>
              <a:rPr lang="en-US" sz="2400" b="1">
                <a:latin typeface="Times New Roman" panose="02020603050405020304" pitchFamily="18" charset="0"/>
                <a:cs typeface="Times New Roman" panose="02020603050405020304" pitchFamily="18" charset="0"/>
              </a:rPr>
              <a:t>a. DFS (Depth-First Search)</a:t>
            </a:r>
            <a:endParaRPr lang="en-US" sz="2400" b="1" u="sng">
              <a:latin typeface="Times New Roman" panose="02020603050405020304" pitchFamily="18" charset="0"/>
              <a:cs typeface="Times New Roman" panose="02020603050405020304" pitchFamily="18" charset="0"/>
            </a:endParaRPr>
          </a:p>
        </p:txBody>
      </p:sp>
      <p:sp>
        <p:nvSpPr>
          <p:cNvPr id="17" name="AutoShape 4" descr="{\displaystyle |V|}">
            <a:extLst>
              <a:ext uri="{FF2B5EF4-FFF2-40B4-BE49-F238E27FC236}">
                <a16:creationId xmlns:a16="http://schemas.microsoft.com/office/drawing/2014/main" id="{B3718B36-9762-46F8-B955-80F15E0950B8}"/>
              </a:ext>
            </a:extLst>
          </p:cNvPr>
          <p:cNvSpPr>
            <a:spLocks noChangeAspect="1" noChangeArrowheads="1"/>
          </p:cNvSpPr>
          <p:nvPr/>
        </p:nvSpPr>
        <p:spPr bwMode="auto">
          <a:xfrm>
            <a:off x="20780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5" descr="{\displaystyle O(|V|)}">
            <a:extLst>
              <a:ext uri="{FF2B5EF4-FFF2-40B4-BE49-F238E27FC236}">
                <a16:creationId xmlns:a16="http://schemas.microsoft.com/office/drawing/2014/main" id="{8C0EDF5D-63B4-4B2E-90CE-DC88FF45B74C}"/>
              </a:ext>
            </a:extLst>
          </p:cNvPr>
          <p:cNvSpPr>
            <a:spLocks noChangeAspect="1" noChangeArrowheads="1"/>
          </p:cNvSpPr>
          <p:nvPr/>
        </p:nvSpPr>
        <p:spPr bwMode="auto">
          <a:xfrm>
            <a:off x="5434013"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Content Placeholder 2">
            <a:extLst>
              <a:ext uri="{FF2B5EF4-FFF2-40B4-BE49-F238E27FC236}">
                <a16:creationId xmlns:a16="http://schemas.microsoft.com/office/drawing/2014/main" id="{95D6A0B5-5CEA-4FC3-870C-DF3C5106975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754" y="4305"/>
            <a:ext cx="552823" cy="748182"/>
          </a:xfrm>
          <a:prstGeom prst="rect">
            <a:avLst/>
          </a:prstGeom>
        </p:spPr>
      </p:pic>
      <p:pic>
        <p:nvPicPr>
          <p:cNvPr id="3" name="Picture 2">
            <a:extLst>
              <a:ext uri="{FF2B5EF4-FFF2-40B4-BE49-F238E27FC236}">
                <a16:creationId xmlns:a16="http://schemas.microsoft.com/office/drawing/2014/main" id="{EC79F616-AF40-4642-9BB9-5CE38E72E796}"/>
              </a:ext>
            </a:extLst>
          </p:cNvPr>
          <p:cNvPicPr>
            <a:picLocks noChangeAspect="1"/>
          </p:cNvPicPr>
          <p:nvPr/>
        </p:nvPicPr>
        <p:blipFill>
          <a:blip r:embed="rId3"/>
          <a:stretch>
            <a:fillRect/>
          </a:stretch>
        </p:blipFill>
        <p:spPr>
          <a:xfrm>
            <a:off x="992123" y="1288716"/>
            <a:ext cx="5448751" cy="5224127"/>
          </a:xfrm>
          <a:prstGeom prst="rect">
            <a:avLst/>
          </a:prstGeom>
        </p:spPr>
      </p:pic>
    </p:spTree>
    <p:extLst>
      <p:ext uri="{BB962C8B-B14F-4D97-AF65-F5344CB8AC3E}">
        <p14:creationId xmlns:p14="http://schemas.microsoft.com/office/powerpoint/2010/main" val="2436743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FAC818E-748F-4392-8F15-F1496BDD3BB2}"/>
              </a:ext>
            </a:extLst>
          </p:cNvPr>
          <p:cNvSpPr txBox="1"/>
          <p:nvPr/>
        </p:nvSpPr>
        <p:spPr>
          <a:xfrm>
            <a:off x="1928568" y="129607"/>
            <a:ext cx="8133425" cy="707886"/>
          </a:xfrm>
          <a:prstGeom prst="rect">
            <a:avLst/>
          </a:prstGeom>
          <a:noFill/>
        </p:spPr>
        <p:txBody>
          <a:bodyPr wrap="square" rtlCol="0">
            <a:spAutoFit/>
          </a:bodyPr>
          <a:lstStyle/>
          <a:p>
            <a:r>
              <a:rPr lang="en-US" sz="2000" b="1" dirty="0">
                <a:solidFill>
                  <a:schemeClr val="bg1"/>
                </a:solidFill>
                <a:latin typeface="Times New Roman" panose="02020603050405020304" pitchFamily="18" charset="0"/>
                <a:cs typeface="Times New Roman" panose="02020603050405020304" pitchFamily="18" charset="0"/>
              </a:rPr>
              <a:t>5. </a:t>
            </a:r>
            <a:r>
              <a:rPr lang="en-US" sz="2000" b="1" dirty="0" err="1">
                <a:solidFill>
                  <a:schemeClr val="bg1"/>
                </a:solidFill>
                <a:latin typeface="Times New Roman" panose="02020603050405020304" pitchFamily="18" charset="0"/>
                <a:cs typeface="Times New Roman" panose="02020603050405020304" pitchFamily="18" charset="0"/>
              </a:rPr>
              <a:t>MÔ</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TẢ</a:t>
            </a:r>
            <a:r>
              <a:rPr lang="en-US" sz="2000" b="1" dirty="0">
                <a:solidFill>
                  <a:schemeClr val="bg1"/>
                </a:solidFill>
                <a:latin typeface="Times New Roman" panose="02020603050405020304" pitchFamily="18" charset="0"/>
                <a:cs typeface="Times New Roman" panose="02020603050405020304" pitchFamily="18" charset="0"/>
              </a:rPr>
              <a:t> CODE </a:t>
            </a:r>
            <a:r>
              <a:rPr lang="en-US" sz="2000" b="1" dirty="0" err="1">
                <a:solidFill>
                  <a:schemeClr val="bg1"/>
                </a:solidFill>
                <a:latin typeface="Times New Roman" panose="02020603050405020304" pitchFamily="18" charset="0"/>
                <a:cs typeface="Times New Roman" panose="02020603050405020304" pitchFamily="18" charset="0"/>
              </a:rPr>
              <a:t>MẪU</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VÀ</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PHÂN</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TÍCH</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CÁCH</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THỨC</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HOẠT</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ĐỘNG</a:t>
            </a:r>
            <a:r>
              <a:rPr lang="en-US" sz="2000" b="1" dirty="0">
                <a:solidFill>
                  <a:schemeClr val="bg1"/>
                </a:solidFill>
                <a:latin typeface="Times New Roman" panose="02020603050405020304" pitchFamily="18" charset="0"/>
                <a:cs typeface="Times New Roman" panose="02020603050405020304" pitchFamily="18" charset="0"/>
              </a:rPr>
              <a:t>.</a:t>
            </a:r>
          </a:p>
          <a:p>
            <a:endParaRPr lang="en-US" sz="2000" b="1" dirty="0">
              <a:solidFill>
                <a:schemeClr val="tx1">
                  <a:lumMod val="95000"/>
                  <a:lumOff val="5000"/>
                </a:schemeClr>
              </a:solidFill>
            </a:endParaRPr>
          </a:p>
        </p:txBody>
      </p:sp>
      <p:sp>
        <p:nvSpPr>
          <p:cNvPr id="12" name="TextBox 11">
            <a:extLst>
              <a:ext uri="{FF2B5EF4-FFF2-40B4-BE49-F238E27FC236}">
                <a16:creationId xmlns:a16="http://schemas.microsoft.com/office/drawing/2014/main" id="{E7294D70-2A59-456D-8996-1EF705FD2233}"/>
              </a:ext>
            </a:extLst>
          </p:cNvPr>
          <p:cNvSpPr txBox="1"/>
          <p:nvPr/>
        </p:nvSpPr>
        <p:spPr>
          <a:xfrm>
            <a:off x="654165" y="922498"/>
            <a:ext cx="8842159" cy="461665"/>
          </a:xfrm>
          <a:prstGeom prst="rect">
            <a:avLst/>
          </a:prstGeom>
          <a:noFill/>
        </p:spPr>
        <p:txBody>
          <a:bodyPr wrap="square" rtlCol="0">
            <a:spAutoFit/>
          </a:bodyPr>
          <a:lstStyle/>
          <a:p>
            <a:r>
              <a:rPr lang="en-US" sz="2400" b="1">
                <a:latin typeface="Times New Roman" panose="02020603050405020304" pitchFamily="18" charset="0"/>
                <a:cs typeface="Times New Roman" panose="02020603050405020304" pitchFamily="18" charset="0"/>
              </a:rPr>
              <a:t>a. BFS (Breadth-First Search)</a:t>
            </a:r>
            <a:endParaRPr lang="en-US" sz="2400" b="1" u="sng">
              <a:latin typeface="Times New Roman" panose="02020603050405020304" pitchFamily="18" charset="0"/>
              <a:cs typeface="Times New Roman" panose="02020603050405020304" pitchFamily="18" charset="0"/>
            </a:endParaRPr>
          </a:p>
        </p:txBody>
      </p:sp>
      <p:sp>
        <p:nvSpPr>
          <p:cNvPr id="17" name="AutoShape 4" descr="{\displaystyle |V|}">
            <a:extLst>
              <a:ext uri="{FF2B5EF4-FFF2-40B4-BE49-F238E27FC236}">
                <a16:creationId xmlns:a16="http://schemas.microsoft.com/office/drawing/2014/main" id="{B3718B36-9762-46F8-B955-80F15E0950B8}"/>
              </a:ext>
            </a:extLst>
          </p:cNvPr>
          <p:cNvSpPr>
            <a:spLocks noChangeAspect="1" noChangeArrowheads="1"/>
          </p:cNvSpPr>
          <p:nvPr/>
        </p:nvSpPr>
        <p:spPr bwMode="auto">
          <a:xfrm>
            <a:off x="20780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5" descr="{\displaystyle O(|V|)}">
            <a:extLst>
              <a:ext uri="{FF2B5EF4-FFF2-40B4-BE49-F238E27FC236}">
                <a16:creationId xmlns:a16="http://schemas.microsoft.com/office/drawing/2014/main" id="{8C0EDF5D-63B4-4B2E-90CE-DC88FF45B74C}"/>
              </a:ext>
            </a:extLst>
          </p:cNvPr>
          <p:cNvSpPr>
            <a:spLocks noChangeAspect="1" noChangeArrowheads="1"/>
          </p:cNvSpPr>
          <p:nvPr/>
        </p:nvSpPr>
        <p:spPr bwMode="auto">
          <a:xfrm>
            <a:off x="5434013"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Content Placeholder 2">
            <a:extLst>
              <a:ext uri="{FF2B5EF4-FFF2-40B4-BE49-F238E27FC236}">
                <a16:creationId xmlns:a16="http://schemas.microsoft.com/office/drawing/2014/main" id="{95D6A0B5-5CEA-4FC3-870C-DF3C5106975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754" y="4305"/>
            <a:ext cx="552823" cy="748182"/>
          </a:xfrm>
          <a:prstGeom prst="rect">
            <a:avLst/>
          </a:prstGeom>
        </p:spPr>
      </p:pic>
      <p:pic>
        <p:nvPicPr>
          <p:cNvPr id="3" name="Picture 2">
            <a:extLst>
              <a:ext uri="{FF2B5EF4-FFF2-40B4-BE49-F238E27FC236}">
                <a16:creationId xmlns:a16="http://schemas.microsoft.com/office/drawing/2014/main" id="{5714AE2D-B2A1-4673-A22D-7B2918D6C631}"/>
              </a:ext>
            </a:extLst>
          </p:cNvPr>
          <p:cNvPicPr>
            <a:picLocks noChangeAspect="1"/>
          </p:cNvPicPr>
          <p:nvPr/>
        </p:nvPicPr>
        <p:blipFill>
          <a:blip r:embed="rId3"/>
          <a:stretch>
            <a:fillRect/>
          </a:stretch>
        </p:blipFill>
        <p:spPr>
          <a:xfrm>
            <a:off x="930577" y="1480802"/>
            <a:ext cx="7149554" cy="4613208"/>
          </a:xfrm>
          <a:prstGeom prst="rect">
            <a:avLst/>
          </a:prstGeom>
        </p:spPr>
      </p:pic>
    </p:spTree>
    <p:extLst>
      <p:ext uri="{BB962C8B-B14F-4D97-AF65-F5344CB8AC3E}">
        <p14:creationId xmlns:p14="http://schemas.microsoft.com/office/powerpoint/2010/main" val="2979900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FAC818E-748F-4392-8F15-F1496BDD3BB2}"/>
              </a:ext>
            </a:extLst>
          </p:cNvPr>
          <p:cNvSpPr txBox="1"/>
          <p:nvPr/>
        </p:nvSpPr>
        <p:spPr>
          <a:xfrm>
            <a:off x="1990712" y="137667"/>
            <a:ext cx="8133425" cy="1015663"/>
          </a:xfrm>
          <a:prstGeom prst="rect">
            <a:avLst/>
          </a:prstGeom>
          <a:noFill/>
        </p:spPr>
        <p:txBody>
          <a:bodyPr wrap="square" rtlCol="0">
            <a:spAutoFit/>
          </a:bodyPr>
          <a:lstStyle/>
          <a:p>
            <a:r>
              <a:rPr lang="en-US" sz="2000" b="1" dirty="0">
                <a:solidFill>
                  <a:schemeClr val="bg1"/>
                </a:solidFill>
                <a:latin typeface="Times New Roman" panose="02020603050405020304" pitchFamily="18" charset="0"/>
                <a:cs typeface="Times New Roman" panose="02020603050405020304" pitchFamily="18" charset="0"/>
              </a:rPr>
              <a:t>5. </a:t>
            </a:r>
            <a:r>
              <a:rPr lang="en-US" sz="2000" b="1" dirty="0" err="1">
                <a:solidFill>
                  <a:schemeClr val="bg1"/>
                </a:solidFill>
                <a:latin typeface="Times New Roman" panose="02020603050405020304" pitchFamily="18" charset="0"/>
                <a:cs typeface="Times New Roman" panose="02020603050405020304" pitchFamily="18" charset="0"/>
              </a:rPr>
              <a:t>MÔ</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TẢ</a:t>
            </a:r>
            <a:r>
              <a:rPr lang="en-US" sz="2000" b="1" dirty="0">
                <a:solidFill>
                  <a:schemeClr val="bg1"/>
                </a:solidFill>
                <a:latin typeface="Times New Roman" panose="02020603050405020304" pitchFamily="18" charset="0"/>
                <a:cs typeface="Times New Roman" panose="02020603050405020304" pitchFamily="18" charset="0"/>
              </a:rPr>
              <a:t> CODE </a:t>
            </a:r>
            <a:r>
              <a:rPr lang="en-US" sz="2000" b="1" dirty="0" err="1">
                <a:solidFill>
                  <a:schemeClr val="bg1"/>
                </a:solidFill>
                <a:latin typeface="Times New Roman" panose="02020603050405020304" pitchFamily="18" charset="0"/>
                <a:cs typeface="Times New Roman" panose="02020603050405020304" pitchFamily="18" charset="0"/>
              </a:rPr>
              <a:t>MẪU</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VÀ</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PHÂN</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TÍCH</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CÁCH</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THỨC</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HOẠT</a:t>
            </a:r>
            <a:r>
              <a:rPr lang="en-US" sz="2000" b="1" dirty="0">
                <a:solidFill>
                  <a:schemeClr val="bg1"/>
                </a:solidFill>
                <a:latin typeface="Times New Roman" panose="02020603050405020304" pitchFamily="18" charset="0"/>
                <a:cs typeface="Times New Roman" panose="02020603050405020304" pitchFamily="18" charset="0"/>
              </a:rPr>
              <a:t> </a:t>
            </a:r>
            <a:r>
              <a:rPr lang="en-US" sz="2000" b="1" dirty="0" err="1">
                <a:solidFill>
                  <a:schemeClr val="bg1"/>
                </a:solidFill>
                <a:latin typeface="Times New Roman" panose="02020603050405020304" pitchFamily="18" charset="0"/>
                <a:cs typeface="Times New Roman" panose="02020603050405020304" pitchFamily="18" charset="0"/>
              </a:rPr>
              <a:t>ĐỘNG</a:t>
            </a:r>
            <a:r>
              <a:rPr lang="en-US" sz="2000" b="1" dirty="0">
                <a:solidFill>
                  <a:schemeClr val="bg1"/>
                </a:solidFill>
                <a:latin typeface="Times New Roman" panose="02020603050405020304" pitchFamily="18" charset="0"/>
                <a:cs typeface="Times New Roman" panose="02020603050405020304" pitchFamily="18" charset="0"/>
              </a:rPr>
              <a:t>.</a:t>
            </a:r>
          </a:p>
          <a:p>
            <a:endParaRPr lang="en-US" sz="2000" b="1" dirty="0">
              <a:latin typeface="Times New Roman" panose="02020603050405020304" pitchFamily="18" charset="0"/>
              <a:cs typeface="Times New Roman" panose="02020603050405020304" pitchFamily="18" charset="0"/>
            </a:endParaRPr>
          </a:p>
          <a:p>
            <a:endParaRPr lang="en-US" sz="2000" b="1" dirty="0">
              <a:solidFill>
                <a:schemeClr val="tx1">
                  <a:lumMod val="95000"/>
                  <a:lumOff val="5000"/>
                </a:schemeClr>
              </a:solidFill>
            </a:endParaRPr>
          </a:p>
        </p:txBody>
      </p:sp>
      <p:sp>
        <p:nvSpPr>
          <p:cNvPr id="12" name="TextBox 11">
            <a:extLst>
              <a:ext uri="{FF2B5EF4-FFF2-40B4-BE49-F238E27FC236}">
                <a16:creationId xmlns:a16="http://schemas.microsoft.com/office/drawing/2014/main" id="{E7294D70-2A59-456D-8996-1EF705FD2233}"/>
              </a:ext>
            </a:extLst>
          </p:cNvPr>
          <p:cNvSpPr txBox="1"/>
          <p:nvPr/>
        </p:nvSpPr>
        <p:spPr>
          <a:xfrm>
            <a:off x="654165" y="922498"/>
            <a:ext cx="8842159" cy="461665"/>
          </a:xfrm>
          <a:prstGeom prst="rect">
            <a:avLst/>
          </a:prstGeom>
          <a:noFill/>
        </p:spPr>
        <p:txBody>
          <a:bodyPr wrap="square" rtlCol="0">
            <a:spAutoFit/>
          </a:bodyPr>
          <a:lstStyle/>
          <a:p>
            <a:r>
              <a:rPr lang="en-US" sz="2400" b="1">
                <a:latin typeface="Times New Roman" panose="02020603050405020304" pitchFamily="18" charset="0"/>
                <a:cs typeface="Times New Roman" panose="02020603050405020304" pitchFamily="18" charset="0"/>
              </a:rPr>
              <a:t>a. BFS (Breadth-First Search)</a:t>
            </a:r>
            <a:endParaRPr lang="en-US" sz="2400" b="1" u="sng">
              <a:latin typeface="Times New Roman" panose="02020603050405020304" pitchFamily="18" charset="0"/>
              <a:cs typeface="Times New Roman" panose="02020603050405020304" pitchFamily="18" charset="0"/>
            </a:endParaRPr>
          </a:p>
        </p:txBody>
      </p:sp>
      <p:sp>
        <p:nvSpPr>
          <p:cNvPr id="17" name="AutoShape 4" descr="{\displaystyle |V|}">
            <a:extLst>
              <a:ext uri="{FF2B5EF4-FFF2-40B4-BE49-F238E27FC236}">
                <a16:creationId xmlns:a16="http://schemas.microsoft.com/office/drawing/2014/main" id="{B3718B36-9762-46F8-B955-80F15E0950B8}"/>
              </a:ext>
            </a:extLst>
          </p:cNvPr>
          <p:cNvSpPr>
            <a:spLocks noChangeAspect="1" noChangeArrowheads="1"/>
          </p:cNvSpPr>
          <p:nvPr/>
        </p:nvSpPr>
        <p:spPr bwMode="auto">
          <a:xfrm>
            <a:off x="2078038"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AutoShape 5" descr="{\displaystyle O(|V|)}">
            <a:extLst>
              <a:ext uri="{FF2B5EF4-FFF2-40B4-BE49-F238E27FC236}">
                <a16:creationId xmlns:a16="http://schemas.microsoft.com/office/drawing/2014/main" id="{8C0EDF5D-63B4-4B2E-90CE-DC88FF45B74C}"/>
              </a:ext>
            </a:extLst>
          </p:cNvPr>
          <p:cNvSpPr>
            <a:spLocks noChangeAspect="1" noChangeArrowheads="1"/>
          </p:cNvSpPr>
          <p:nvPr/>
        </p:nvSpPr>
        <p:spPr bwMode="auto">
          <a:xfrm>
            <a:off x="5434013"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Content Placeholder 2">
            <a:extLst>
              <a:ext uri="{FF2B5EF4-FFF2-40B4-BE49-F238E27FC236}">
                <a16:creationId xmlns:a16="http://schemas.microsoft.com/office/drawing/2014/main" id="{95D6A0B5-5CEA-4FC3-870C-DF3C5106975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7754" y="4305"/>
            <a:ext cx="552823" cy="748182"/>
          </a:xfrm>
          <a:prstGeom prst="rect">
            <a:avLst/>
          </a:prstGeom>
        </p:spPr>
      </p:pic>
      <p:pic>
        <p:nvPicPr>
          <p:cNvPr id="4" name="Picture 3">
            <a:extLst>
              <a:ext uri="{FF2B5EF4-FFF2-40B4-BE49-F238E27FC236}">
                <a16:creationId xmlns:a16="http://schemas.microsoft.com/office/drawing/2014/main" id="{2FCD3818-A31F-475D-A3F7-3D88050CA345}"/>
              </a:ext>
            </a:extLst>
          </p:cNvPr>
          <p:cNvPicPr>
            <a:picLocks noChangeAspect="1"/>
          </p:cNvPicPr>
          <p:nvPr/>
        </p:nvPicPr>
        <p:blipFill>
          <a:blip r:embed="rId3"/>
          <a:stretch>
            <a:fillRect/>
          </a:stretch>
        </p:blipFill>
        <p:spPr>
          <a:xfrm>
            <a:off x="930576" y="1384163"/>
            <a:ext cx="5969817" cy="5409542"/>
          </a:xfrm>
          <a:prstGeom prst="rect">
            <a:avLst/>
          </a:prstGeom>
        </p:spPr>
      </p:pic>
    </p:spTree>
    <p:extLst>
      <p:ext uri="{BB962C8B-B14F-4D97-AF65-F5344CB8AC3E}">
        <p14:creationId xmlns:p14="http://schemas.microsoft.com/office/powerpoint/2010/main" val="3679011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8487569-BF13-4AF4-99BF-FBCB834A2A99}"/>
              </a:ext>
            </a:extLst>
          </p:cNvPr>
          <p:cNvSpPr txBox="1"/>
          <p:nvPr/>
        </p:nvSpPr>
        <p:spPr>
          <a:xfrm>
            <a:off x="1899820" y="147044"/>
            <a:ext cx="7263229" cy="523220"/>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1. </a:t>
            </a:r>
            <a:r>
              <a:rPr lang="en-US" sz="2800" dirty="0" err="1">
                <a:solidFill>
                  <a:schemeClr val="bg1"/>
                </a:solidFill>
                <a:latin typeface="Times New Roman" panose="02020603050405020304" pitchFamily="18" charset="0"/>
                <a:cs typeface="Times New Roman" panose="02020603050405020304" pitchFamily="18" charset="0"/>
              </a:rPr>
              <a:t>ĐỒ</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THỊ</a:t>
            </a:r>
            <a:endParaRPr lang="en-US" sz="2800" dirty="0">
              <a:solidFill>
                <a:schemeClr val="bg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0A14DF8F-0877-40D1-A312-FCE5BE4D6452}"/>
              </a:ext>
            </a:extLst>
          </p:cNvPr>
          <p:cNvSpPr txBox="1"/>
          <p:nvPr/>
        </p:nvSpPr>
        <p:spPr>
          <a:xfrm>
            <a:off x="967666" y="1038687"/>
            <a:ext cx="8531441" cy="1846659"/>
          </a:xfrm>
          <a:prstGeom prst="rect">
            <a:avLst/>
          </a:prstGeom>
          <a:noFill/>
        </p:spPr>
        <p:txBody>
          <a:bodyPr wrap="square" rtlCol="0">
            <a:spAutoFit/>
          </a:bodyPr>
          <a:lstStyle/>
          <a:p>
            <a:pPr marL="342900" indent="-342900">
              <a:buAutoNum type="alphaLcParenR"/>
            </a:pPr>
            <a:r>
              <a:rPr lang="en-US" sz="2000" dirty="0" err="1">
                <a:latin typeface="Times New Roman" panose="02020603050405020304" pitchFamily="18" charset="0"/>
                <a:cs typeface="Times New Roman" panose="02020603050405020304" pitchFamily="18" charset="0"/>
              </a:rPr>
              <a:t>Khái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niệm</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G bao </a:t>
            </a:r>
            <a:r>
              <a:rPr lang="en-US" sz="2000" dirty="0" err="1">
                <a:latin typeface="Times New Roman" panose="02020603050405020304" pitchFamily="18" charset="0"/>
                <a:cs typeface="Times New Roman" panose="02020603050405020304" pitchFamily="18" charset="0"/>
              </a:rPr>
              <a:t>gồm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tập</a:t>
            </a:r>
            <a:r>
              <a:rPr lang="en-US" sz="2000" dirty="0">
                <a:latin typeface="Times New Roman" panose="02020603050405020304" pitchFamily="18" charset="0"/>
                <a:cs typeface="Times New Roman" panose="02020603050405020304" pitchFamily="18" charset="0"/>
              </a:rPr>
              <a:t> V(G)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nút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tâp</a:t>
            </a:r>
            <a:r>
              <a:rPr lang="en-US" sz="2000" dirty="0">
                <a:latin typeface="Times New Roman" panose="02020603050405020304" pitchFamily="18" charset="0"/>
                <a:cs typeface="Times New Roman" panose="02020603050405020304" pitchFamily="18" charset="0"/>
              </a:rPr>
              <a:t> E(G)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cạnh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cung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cặp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được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với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bởi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cạnh</a:t>
            </a:r>
            <a:r>
              <a:rPr lang="en-US" sz="2000" dirty="0">
                <a:latin typeface="Times New Roman" panose="02020603050405020304" pitchFamily="18" charset="0"/>
                <a:cs typeface="Times New Roman" panose="02020603050405020304" pitchFamily="18" charset="0"/>
              </a:rPr>
              <a:t>.</a:t>
            </a:r>
          </a:p>
          <a:p>
            <a:endParaRPr lang="en-US" dirty="0"/>
          </a:p>
          <a:p>
            <a:endParaRPr lang="en-US" dirty="0"/>
          </a:p>
          <a:p>
            <a:r>
              <a:rPr lang="en-US" dirty="0"/>
              <a:t>	</a:t>
            </a:r>
          </a:p>
        </p:txBody>
      </p:sp>
      <p:pic>
        <p:nvPicPr>
          <p:cNvPr id="6" name="Picture 5">
            <a:extLst>
              <a:ext uri="{FF2B5EF4-FFF2-40B4-BE49-F238E27FC236}">
                <a16:creationId xmlns:a16="http://schemas.microsoft.com/office/drawing/2014/main" id="{5D195D69-6D9B-4CB7-8B35-7D36B4ACCF7D}"/>
              </a:ext>
            </a:extLst>
          </p:cNvPr>
          <p:cNvPicPr>
            <a:picLocks noChangeAspect="1"/>
          </p:cNvPicPr>
          <p:nvPr/>
        </p:nvPicPr>
        <p:blipFill>
          <a:blip r:embed="rId2"/>
          <a:stretch>
            <a:fillRect/>
          </a:stretch>
        </p:blipFill>
        <p:spPr>
          <a:xfrm>
            <a:off x="1704513" y="2041864"/>
            <a:ext cx="6178858" cy="4563122"/>
          </a:xfrm>
          <a:prstGeom prst="rect">
            <a:avLst/>
          </a:prstGeom>
        </p:spPr>
      </p:pic>
      <p:pic>
        <p:nvPicPr>
          <p:cNvPr id="7" name="Content Placeholder 2">
            <a:extLst>
              <a:ext uri="{FF2B5EF4-FFF2-40B4-BE49-F238E27FC236}">
                <a16:creationId xmlns:a16="http://schemas.microsoft.com/office/drawing/2014/main" id="{6B88B491-DB26-42BB-B72C-41CA947E9F9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6413" y="147044"/>
            <a:ext cx="550863" cy="749300"/>
          </a:xfrm>
          <a:prstGeom prst="rect">
            <a:avLst/>
          </a:prstGeom>
        </p:spPr>
      </p:pic>
    </p:spTree>
    <p:extLst>
      <p:ext uri="{BB962C8B-B14F-4D97-AF65-F5344CB8AC3E}">
        <p14:creationId xmlns:p14="http://schemas.microsoft.com/office/powerpoint/2010/main" val="4066589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1000"/>
                                        <p:tgtEl>
                                          <p:spTgt spid="5">
                                            <p:txEl>
                                              <p:pRg st="1" end="1"/>
                                            </p:txEl>
                                          </p:spTgt>
                                        </p:tgtEl>
                                      </p:cBhvr>
                                    </p:animEffect>
                                    <p:anim calcmode="lin" valueType="num">
                                      <p:cBhvr>
                                        <p:cTn id="8"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926106" y="-145213"/>
            <a:ext cx="9225767" cy="721997"/>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000" b="1" dirty="0">
                <a:solidFill>
                  <a:schemeClr val="bg1"/>
                </a:solidFill>
                <a:latin typeface="Times New Roman" panose="02020603050405020304" pitchFamily="18" charset="0"/>
                <a:cs typeface="Times New Roman" panose="02020603050405020304" pitchFamily="18" charset="0"/>
              </a:rPr>
              <a:t>6. </a:t>
            </a:r>
            <a:r>
              <a:rPr lang="en-US" sz="2000" b="1" dirty="0" err="1">
                <a:solidFill>
                  <a:schemeClr val="bg1"/>
                </a:solidFill>
                <a:latin typeface="Times New Roman" panose="02020603050405020304" pitchFamily="18" charset="0"/>
                <a:cs typeface="Times New Roman" panose="02020603050405020304" pitchFamily="18" charset="0"/>
              </a:rPr>
              <a:t>PHÂN</a:t>
            </a:r>
            <a:r>
              <a:rPr lang="en-US" sz="2000" b="1" dirty="0">
                <a:solidFill>
                  <a:schemeClr val="bg1"/>
                </a:solidFill>
                <a:latin typeface="Times New Roman" panose="02020603050405020304" pitchFamily="18" charset="0"/>
                <a:cs typeface="Times New Roman" panose="02020603050405020304" pitchFamily="18" charset="0"/>
              </a:rPr>
              <a:t> TÍCH ĐÁNH GIÁ CÁC THUẬT TOÁN TRÊN ĐỒ THỊ</a:t>
            </a:r>
          </a:p>
        </p:txBody>
      </p:sp>
      <p:sp>
        <p:nvSpPr>
          <p:cNvPr id="5" name="Title 1"/>
          <p:cNvSpPr txBox="1">
            <a:spLocks/>
          </p:cNvSpPr>
          <p:nvPr/>
        </p:nvSpPr>
        <p:spPr>
          <a:xfrm>
            <a:off x="710594" y="3099067"/>
            <a:ext cx="8634548" cy="4336869"/>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dirty="0">
                <a:latin typeface="Times New Roman" panose="02020603050405020304" pitchFamily="18" charset="0"/>
                <a:cs typeface="Times New Roman" panose="02020603050405020304" pitchFamily="18" charset="0"/>
              </a:rPr>
              <a:t>a</a:t>
            </a:r>
            <a:r>
              <a:rPr lang="en-US" sz="2400" dirty="0">
                <a:latin typeface="Times New Roman" panose="02020603050405020304" pitchFamily="18" charset="0"/>
                <a:cs typeface="Times New Roman" panose="02020603050405020304" pitchFamily="18" charset="0"/>
              </a:rPr>
              <a:t>.</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Tóm</a:t>
            </a:r>
            <a:r>
              <a:rPr lang="en-US" sz="2400" b="1" u="sng" dirty="0">
                <a:latin typeface="Times New Roman" panose="02020603050405020304" pitchFamily="18" charset="0"/>
                <a:cs typeface="Times New Roman" panose="02020603050405020304" pitchFamily="18" charset="0"/>
              </a:rPr>
              <a:t> </a:t>
            </a:r>
            <a:r>
              <a:rPr lang="en-US" sz="2400" b="1" u="sng" dirty="0" err="1">
                <a:latin typeface="Times New Roman" panose="02020603050405020304" pitchFamily="18" charset="0"/>
                <a:cs typeface="Times New Roman" panose="02020603050405020304" pitchFamily="18" charset="0"/>
              </a:rPr>
              <a:t>tắt</a:t>
            </a:r>
            <a:r>
              <a:rPr lang="en-US" sz="2400" b="1" u="sng" dirty="0">
                <a:latin typeface="Times New Roman" panose="02020603050405020304" pitchFamily="18" charset="0"/>
                <a:cs typeface="Times New Roman" panose="02020603050405020304" pitchFamily="18" charset="0"/>
              </a:rPr>
              <a:t> :</a:t>
            </a:r>
          </a:p>
          <a:p>
            <a:pPr marL="285750" indent="-285750">
              <a:lnSpc>
                <a:spcPct val="150000"/>
              </a:lnSpc>
              <a:buFont typeface="Wingdings" panose="05000000000000000000" pitchFamily="2" charset="2"/>
              <a:buChar char="&amp;"/>
            </a:pPr>
            <a:r>
              <a:rPr lang="en-US" sz="2000" dirty="0">
                <a:latin typeface="Times New Roman" panose="02020603050405020304" pitchFamily="18" charset="0"/>
                <a:cs typeface="Times New Roman" panose="02020603050405020304" pitchFamily="18" charset="0"/>
              </a:rPr>
              <a:t> </a:t>
            </a:r>
            <a:r>
              <a:rPr lang="vi-VN" sz="2000" dirty="0">
                <a:latin typeface="Times New Roman" panose="02020603050405020304" pitchFamily="18" charset="0"/>
                <a:cs typeface="Times New Roman" panose="02020603050405020304" pitchFamily="18" charset="0"/>
              </a:rPr>
              <a:t>DFS và BFS là các thuật toán tìm kiếm được sử dụng cho đồ 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cây</a:t>
            </a:r>
            <a:r>
              <a:rPr lang="en-US" sz="2000" dirty="0">
                <a:latin typeface="Times New Roman" panose="02020603050405020304" pitchFamily="18" charset="0"/>
                <a:cs typeface="Times New Roman" panose="02020603050405020304" pitchFamily="18" charset="0"/>
              </a:rPr>
              <a:t>.</a:t>
            </a:r>
          </a:p>
          <a:p>
            <a:pPr marL="285750" indent="-285750">
              <a:lnSpc>
                <a:spcPct val="150000"/>
              </a:lnSpc>
              <a:buFont typeface="Wingdings" panose="05000000000000000000" pitchFamily="2" charset="2"/>
              <a:buChar char="&amp;"/>
            </a:pPr>
            <a:r>
              <a:rPr lang="en-US" sz="2000" dirty="0">
                <a:latin typeface="Times New Roman" panose="02020603050405020304" pitchFamily="18" charset="0"/>
                <a:cs typeface="Times New Roman" panose="02020603050405020304" pitchFamily="18" charset="0"/>
              </a:rPr>
              <a:t> </a:t>
            </a:r>
            <a:r>
              <a:rPr lang="vi-VN" sz="2000" dirty="0">
                <a:latin typeface="Times New Roman" panose="02020603050405020304" pitchFamily="18" charset="0"/>
                <a:cs typeface="Times New Roman" panose="02020603050405020304" pitchFamily="18" charset="0"/>
              </a:rPr>
              <a:t>Khi bạn có cây hoặc đồ thị được sắp xếp, giống như BST, bạn có thể dễ dàng tìm kiếm cấu trúc dữ liệu để tìm nút mà bạn muốn. Tuy nhiên, khi đưa ra một cây hoặc đồ thị không có thứ bậc, thuật toán tìm kiếm BFS và DFS có thể hữu ích để tìm thấy những gì bạn đang tìm kiếm. </a:t>
            </a:r>
            <a:endParaRPr lang="en-US" sz="2000" dirty="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amp;"/>
            </a:pP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Nếu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bài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nghiệm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trạng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hữu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thuật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kiếm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theo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độ</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sâu</a:t>
            </a:r>
            <a:r>
              <a:rPr lang="en-US" sz="2000" dirty="0">
                <a:latin typeface="Times New Roman" panose="02020603050405020304" pitchFamily="18" charset="0"/>
                <a:cs typeface="Times New Roman" panose="02020603050405020304" pitchFamily="18" charset="0"/>
              </a:rPr>
              <a:t> (DFS) </a:t>
            </a:r>
            <a:r>
              <a:rPr lang="en-US" sz="2000" dirty="0" err="1">
                <a:latin typeface="Times New Roman" panose="02020603050405020304" pitchFamily="18" charset="0"/>
                <a:cs typeface="Times New Roman" panose="02020603050405020304" pitchFamily="18" charset="0"/>
              </a:rPr>
              <a:t>sẽ</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nghiệm</a:t>
            </a:r>
            <a:r>
              <a:rPr lang="en-US" sz="2000" dirty="0">
                <a:latin typeface="Times New Roman" panose="02020603050405020304" pitchFamily="18" charset="0"/>
                <a:cs typeface="Times New Roman" panose="02020603050405020304" pitchFamily="18" charset="0"/>
              </a:rPr>
              <a:t>.</a:t>
            </a:r>
          </a:p>
          <a:p>
            <a:pPr marL="285750" indent="-285750">
              <a:lnSpc>
                <a:spcPct val="150000"/>
              </a:lnSpc>
              <a:buFont typeface="Wingdings" panose="05000000000000000000" pitchFamily="2" charset="2"/>
              <a:buChar char="&amp;"/>
            </a:pP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Nếu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gian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trạng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vô</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nghiệm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nếu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theo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nhánh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vô</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nghiệm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nằm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trên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nhánh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thuật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sẽ</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dừng</a:t>
            </a:r>
            <a:r>
              <a:rPr lang="en-US" sz="2000" dirty="0">
                <a:latin typeface="Times New Roman" panose="02020603050405020304" pitchFamily="18" charset="0"/>
                <a:cs typeface="Times New Roman" panose="02020603050405020304" pitchFamily="18" charset="0"/>
              </a:rPr>
              <a:t>. Do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nên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áp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dụng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kiếm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theo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độ</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sâu</a:t>
            </a:r>
            <a:r>
              <a:rPr lang="en-US" sz="2000" dirty="0">
                <a:latin typeface="Times New Roman" panose="02020603050405020304" pitchFamily="18" charset="0"/>
                <a:cs typeface="Times New Roman" panose="02020603050405020304" pitchFamily="18" charset="0"/>
              </a:rPr>
              <a:t>(DFS) </a:t>
            </a:r>
            <a:r>
              <a:rPr lang="en-US" sz="2000" dirty="0" err="1">
                <a:latin typeface="Times New Roman" panose="02020603050405020304" pitchFamily="18" charset="0"/>
                <a:cs typeface="Times New Roman" panose="02020603050405020304" pitchFamily="18" charset="0"/>
              </a:rPr>
              <a:t>cho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bài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toán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cây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kiếm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chứa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nhánh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vô</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hạn</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a:p>
            <a:r>
              <a:rPr lang="vi-VN" sz="2000" dirty="0">
                <a:latin typeface="Times New Roman" panose="02020603050405020304" pitchFamily="18" charset="0"/>
                <a:cs typeface="Times New Roman" panose="02020603050405020304" pitchFamily="18" charset="0"/>
              </a:rPr>
              <a:t/>
            </a:r>
            <a:br>
              <a:rPr lang="vi-VN"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pic>
        <p:nvPicPr>
          <p:cNvPr id="6" name="Content Placeholder 2">
            <a:extLst>
              <a:ext uri="{FF2B5EF4-FFF2-40B4-BE49-F238E27FC236}">
                <a16:creationId xmlns:a16="http://schemas.microsoft.com/office/drawing/2014/main" id="{80F8F518-02A0-4D07-B1C0-E197FDBB20B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1924" y="97631"/>
            <a:ext cx="550863" cy="749300"/>
          </a:xfrm>
          <a:prstGeom prst="rect">
            <a:avLst/>
          </a:prstGeom>
        </p:spPr>
      </p:pic>
    </p:spTree>
    <p:extLst>
      <p:ext uri="{BB962C8B-B14F-4D97-AF65-F5344CB8AC3E}">
        <p14:creationId xmlns:p14="http://schemas.microsoft.com/office/powerpoint/2010/main" val="3872069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Effect transition="in" filter="fade">
                                      <p:cBhvr>
                                        <p:cTn id="19" dur="1000"/>
                                        <p:tgtEl>
                                          <p:spTgt spid="5">
                                            <p:txEl>
                                              <p:pRg st="2" end="2"/>
                                            </p:txEl>
                                          </p:spTgt>
                                        </p:tgtEl>
                                      </p:cBhvr>
                                    </p:animEffect>
                                    <p:anim calcmode="lin" valueType="num">
                                      <p:cBhvr>
                                        <p:cTn id="20"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5">
                                            <p:txEl>
                                              <p:pRg st="3" end="3"/>
                                            </p:txEl>
                                          </p:spTgt>
                                        </p:tgtEl>
                                        <p:attrNameLst>
                                          <p:attrName>style.visibility</p:attrName>
                                        </p:attrNameLst>
                                      </p:cBhvr>
                                      <p:to>
                                        <p:strVal val="visible"/>
                                      </p:to>
                                    </p:set>
                                    <p:animEffect transition="in" filter="fade">
                                      <p:cBhvr>
                                        <p:cTn id="26" dur="1000"/>
                                        <p:tgtEl>
                                          <p:spTgt spid="5">
                                            <p:txEl>
                                              <p:pRg st="3" end="3"/>
                                            </p:txEl>
                                          </p:spTgt>
                                        </p:tgtEl>
                                      </p:cBhvr>
                                    </p:animEffect>
                                    <p:anim calcmode="lin" valueType="num">
                                      <p:cBhvr>
                                        <p:cTn id="27"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5">
                                            <p:txEl>
                                              <p:pRg st="3" end="3"/>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Effect transition="in" filter="fade">
                                      <p:cBhvr>
                                        <p:cTn id="31" dur="1000"/>
                                        <p:tgtEl>
                                          <p:spTgt spid="5">
                                            <p:txEl>
                                              <p:pRg st="4" end="4"/>
                                            </p:txEl>
                                          </p:spTgt>
                                        </p:tgtEl>
                                      </p:cBhvr>
                                    </p:animEffect>
                                    <p:anim calcmode="lin" valueType="num">
                                      <p:cBhvr>
                                        <p:cTn id="32"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75879" y="1214847"/>
            <a:ext cx="8543925" cy="4874806"/>
          </a:xfrm>
        </p:spPr>
        <p:txBody>
          <a:bodyPr/>
          <a:lstStyle/>
          <a:p>
            <a:r>
              <a:rPr lang="en-US" b="1" dirty="0">
                <a:latin typeface="Times New Roman" panose="02020603050405020304" pitchFamily="18" charset="0"/>
                <a:cs typeface="Times New Roman" panose="02020603050405020304" pitchFamily="18" charset="0"/>
              </a:rPr>
              <a:t>b. </a:t>
            </a:r>
            <a:r>
              <a:rPr lang="en-US" b="1" u="sng" dirty="0">
                <a:latin typeface="Times New Roman" panose="02020603050405020304" pitchFamily="18" charset="0"/>
                <a:cs typeface="Times New Roman" panose="02020603050405020304" pitchFamily="18" charset="0"/>
              </a:rPr>
              <a:t>So </a:t>
            </a:r>
            <a:r>
              <a:rPr lang="en-US" b="1" u="sng" dirty="0" err="1">
                <a:latin typeface="Times New Roman" panose="02020603050405020304" pitchFamily="18" charset="0"/>
                <a:cs typeface="Times New Roman" panose="02020603050405020304" pitchFamily="18" charset="0"/>
              </a:rPr>
              <a:t>sánh</a:t>
            </a:r>
            <a:r>
              <a:rPr lang="en-US" b="1" u="sng" dirty="0">
                <a:latin typeface="Times New Roman" panose="02020603050405020304" pitchFamily="18" charset="0"/>
                <a:cs typeface="Times New Roman" panose="02020603050405020304" pitchFamily="18" charset="0"/>
              </a:rPr>
              <a:t> BFS </a:t>
            </a:r>
            <a:r>
              <a:rPr lang="en-US" b="1" u="sng" dirty="0" err="1">
                <a:latin typeface="Times New Roman" panose="02020603050405020304" pitchFamily="18" charset="0"/>
                <a:cs typeface="Times New Roman" panose="02020603050405020304" pitchFamily="18" charset="0"/>
              </a:rPr>
              <a:t>và</a:t>
            </a:r>
            <a:r>
              <a:rPr lang="en-US" b="1" u="sng" dirty="0">
                <a:latin typeface="Times New Roman" panose="02020603050405020304" pitchFamily="18" charset="0"/>
                <a:cs typeface="Times New Roman" panose="02020603050405020304" pitchFamily="18" charset="0"/>
              </a:rPr>
              <a:t> DFS</a:t>
            </a:r>
          </a:p>
          <a:p>
            <a:endParaRPr lang="en-US" dirty="0"/>
          </a:p>
          <a:p>
            <a:endParaRPr lang="en-US" dirty="0"/>
          </a:p>
        </p:txBody>
      </p:sp>
      <p:sp>
        <p:nvSpPr>
          <p:cNvPr id="4" name="Rectangle 3"/>
          <p:cNvSpPr/>
          <p:nvPr/>
        </p:nvSpPr>
        <p:spPr>
          <a:xfrm>
            <a:off x="1975409" y="123191"/>
            <a:ext cx="8312331" cy="430887"/>
          </a:xfrm>
          <a:prstGeom prst="rect">
            <a:avLst/>
          </a:prstGeom>
        </p:spPr>
        <p:txBody>
          <a:bodyPr wrap="square">
            <a:spAutoFit/>
          </a:bodyPr>
          <a:lstStyle/>
          <a:p>
            <a:r>
              <a:rPr lang="en-US" sz="2200" b="1" dirty="0">
                <a:solidFill>
                  <a:schemeClr val="bg1"/>
                </a:solidFill>
                <a:latin typeface="Times New Roman" panose="02020603050405020304" pitchFamily="18" charset="0"/>
                <a:cs typeface="Times New Roman" panose="02020603050405020304" pitchFamily="18" charset="0"/>
              </a:rPr>
              <a:t>6. </a:t>
            </a:r>
            <a:r>
              <a:rPr lang="en-US" sz="2200" b="1" dirty="0" err="1">
                <a:solidFill>
                  <a:schemeClr val="bg1"/>
                </a:solidFill>
                <a:latin typeface="Times New Roman" panose="02020603050405020304" pitchFamily="18" charset="0"/>
                <a:cs typeface="Times New Roman" panose="02020603050405020304" pitchFamily="18" charset="0"/>
              </a:rPr>
              <a:t>PHÂN</a:t>
            </a:r>
            <a:r>
              <a:rPr lang="en-US" sz="2200" b="1" dirty="0">
                <a:solidFill>
                  <a:schemeClr val="bg1"/>
                </a:solidFill>
                <a:latin typeface="Times New Roman" panose="02020603050405020304" pitchFamily="18" charset="0"/>
                <a:cs typeface="Times New Roman" panose="02020603050405020304" pitchFamily="18" charset="0"/>
              </a:rPr>
              <a:t> TÍCH ĐÁNH GIÁ CÁC THUẬT TOÁN TRÊN ĐỒ THỊ</a:t>
            </a:r>
          </a:p>
        </p:txBody>
      </p:sp>
      <p:graphicFrame>
        <p:nvGraphicFramePr>
          <p:cNvPr id="6" name="Table 5"/>
          <p:cNvGraphicFramePr>
            <a:graphicFrameLocks noGrp="1"/>
          </p:cNvGraphicFramePr>
          <p:nvPr>
            <p:extLst>
              <p:ext uri="{D42A27DB-BD31-4B8C-83A1-F6EECF244321}">
                <p14:modId xmlns:p14="http://schemas.microsoft.com/office/powerpoint/2010/main" val="2716950335"/>
              </p:ext>
            </p:extLst>
          </p:nvPr>
        </p:nvGraphicFramePr>
        <p:xfrm>
          <a:off x="506787" y="1878596"/>
          <a:ext cx="9157062" cy="4569018"/>
        </p:xfrm>
        <a:graphic>
          <a:graphicData uri="http://schemas.openxmlformats.org/drawingml/2006/table">
            <a:tbl>
              <a:tblPr firstRow="1" bandRow="1">
                <a:tableStyleId>{5C22544A-7EE6-4342-B048-85BDC9FD1C3A}</a:tableStyleId>
              </a:tblPr>
              <a:tblGrid>
                <a:gridCol w="3052354">
                  <a:extLst>
                    <a:ext uri="{9D8B030D-6E8A-4147-A177-3AD203B41FA5}">
                      <a16:colId xmlns:a16="http://schemas.microsoft.com/office/drawing/2014/main" val="1762513510"/>
                    </a:ext>
                  </a:extLst>
                </a:gridCol>
                <a:gridCol w="3052354">
                  <a:extLst>
                    <a:ext uri="{9D8B030D-6E8A-4147-A177-3AD203B41FA5}">
                      <a16:colId xmlns:a16="http://schemas.microsoft.com/office/drawing/2014/main" val="3160907064"/>
                    </a:ext>
                  </a:extLst>
                </a:gridCol>
                <a:gridCol w="3052354">
                  <a:extLst>
                    <a:ext uri="{9D8B030D-6E8A-4147-A177-3AD203B41FA5}">
                      <a16:colId xmlns:a16="http://schemas.microsoft.com/office/drawing/2014/main" val="1413338168"/>
                    </a:ext>
                  </a:extLst>
                </a:gridCol>
              </a:tblGrid>
              <a:tr h="0">
                <a:tc>
                  <a:txBody>
                    <a:bodyPr/>
                    <a:lstStyle/>
                    <a:p>
                      <a:pPr algn="ctr"/>
                      <a:r>
                        <a:rPr lang="en-US" sz="2400" dirty="0" err="1">
                          <a:solidFill>
                            <a:srgbClr val="FF0000"/>
                          </a:solidFill>
                          <a:latin typeface="Times New Roman" panose="02020603050405020304" pitchFamily="18" charset="0"/>
                          <a:cs typeface="Times New Roman" panose="02020603050405020304" pitchFamily="18" charset="0"/>
                        </a:rPr>
                        <a:t>Nội</a:t>
                      </a:r>
                      <a:r>
                        <a:rPr lang="en-US" sz="2400" baseline="0" dirty="0">
                          <a:solidFill>
                            <a:srgbClr val="FF0000"/>
                          </a:solidFill>
                          <a:latin typeface="Times New Roman" panose="02020603050405020304" pitchFamily="18" charset="0"/>
                          <a:cs typeface="Times New Roman" panose="02020603050405020304" pitchFamily="18" charset="0"/>
                        </a:rPr>
                        <a:t> dung so </a:t>
                      </a:r>
                      <a:r>
                        <a:rPr lang="en-US" sz="2400" baseline="0" dirty="0" err="1">
                          <a:solidFill>
                            <a:srgbClr val="FF0000"/>
                          </a:solidFill>
                          <a:latin typeface="Times New Roman" panose="02020603050405020304" pitchFamily="18" charset="0"/>
                          <a:cs typeface="Times New Roman" panose="02020603050405020304" pitchFamily="18" charset="0"/>
                        </a:rPr>
                        <a:t>sánh</a:t>
                      </a:r>
                      <a:endParaRPr lang="en-US" sz="2400"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dirty="0">
                          <a:solidFill>
                            <a:srgbClr val="FF0000"/>
                          </a:solidFill>
                          <a:latin typeface="Times New Roman" panose="02020603050405020304" pitchFamily="18" charset="0"/>
                          <a:cs typeface="Times New Roman" panose="02020603050405020304" pitchFamily="18" charset="0"/>
                        </a:rPr>
                        <a:t>DFS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dirty="0">
                          <a:solidFill>
                            <a:srgbClr val="FF0000"/>
                          </a:solidFill>
                          <a:latin typeface="Times New Roman" panose="02020603050405020304" pitchFamily="18" charset="0"/>
                          <a:cs typeface="Times New Roman" panose="02020603050405020304" pitchFamily="18" charset="0"/>
                        </a:rPr>
                        <a:t>BFS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2733263"/>
                  </a:ext>
                </a:extLst>
              </a:tr>
              <a:tr h="639218">
                <a:tc>
                  <a:txBody>
                    <a:bodyPr/>
                    <a:lstStyle/>
                    <a:p>
                      <a:pPr algn="l"/>
                      <a:r>
                        <a:rPr lang="en-US" sz="2400" dirty="0">
                          <a:latin typeface="Times New Roman" panose="02020603050405020304" pitchFamily="18" charset="0"/>
                          <a:cs typeface="Times New Roman" panose="02020603050405020304" pitchFamily="18" charset="0"/>
                        </a:rPr>
                        <a:t>1. </a:t>
                      </a:r>
                      <a:r>
                        <a:rPr lang="en-US" sz="2400" dirty="0" err="1">
                          <a:latin typeface="Times New Roman" panose="02020603050405020304" pitchFamily="18" charset="0"/>
                          <a:cs typeface="Times New Roman" panose="02020603050405020304" pitchFamily="18" charset="0"/>
                        </a:rPr>
                        <a:t>Dữ</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liệu</a:t>
                      </a:r>
                      <a:r>
                        <a:rPr lang="en-US" sz="2400" baseline="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2400" dirty="0" err="1">
                          <a:latin typeface="Times New Roman" panose="02020603050405020304" pitchFamily="18" charset="0"/>
                          <a:cs typeface="Times New Roman" panose="02020603050405020304" pitchFamily="18" charset="0"/>
                        </a:rPr>
                        <a:t>Dùng</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cấu</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trúc</a:t>
                      </a:r>
                      <a:r>
                        <a:rPr lang="en-US" sz="2400" baseline="0" dirty="0">
                          <a:latin typeface="Times New Roman" panose="02020603050405020304" pitchFamily="18" charset="0"/>
                          <a:cs typeface="Times New Roman" panose="02020603050405020304" pitchFamily="18" charset="0"/>
                        </a:rPr>
                        <a:t> Stack</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2400" dirty="0" err="1">
                          <a:latin typeface="Times New Roman" panose="02020603050405020304" pitchFamily="18" charset="0"/>
                          <a:cs typeface="Times New Roman" panose="02020603050405020304" pitchFamily="18" charset="0"/>
                        </a:rPr>
                        <a:t>Dùng</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cấu</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trúc</a:t>
                      </a:r>
                      <a:r>
                        <a:rPr lang="en-US" sz="2400" baseline="0" dirty="0">
                          <a:latin typeface="Times New Roman" panose="02020603050405020304" pitchFamily="18" charset="0"/>
                          <a:cs typeface="Times New Roman" panose="02020603050405020304" pitchFamily="18" charset="0"/>
                        </a:rPr>
                        <a:t> Queue</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27524215"/>
                  </a:ext>
                </a:extLst>
              </a:tr>
              <a:tr h="854176">
                <a:tc>
                  <a:txBody>
                    <a:bodyPr/>
                    <a:lstStyle/>
                    <a:p>
                      <a:pPr algn="l"/>
                      <a:r>
                        <a:rPr lang="en-US" sz="2400" dirty="0">
                          <a:latin typeface="Times New Roman" panose="02020603050405020304" pitchFamily="18" charset="0"/>
                          <a:cs typeface="Times New Roman" panose="02020603050405020304" pitchFamily="18" charset="0"/>
                        </a:rPr>
                        <a:t>2.Bộ</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nhớ</a:t>
                      </a:r>
                      <a:r>
                        <a:rPr lang="en-US" sz="2400" baseline="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2400" dirty="0" err="1">
                          <a:latin typeface="Times New Roman" panose="02020603050405020304" pitchFamily="18" charset="0"/>
                          <a:cs typeface="Times New Roman" panose="02020603050405020304" pitchFamily="18" charset="0"/>
                        </a:rPr>
                        <a:t>Yêu</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cầu</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bộ</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nhớ</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thấp</a:t>
                      </a:r>
                      <a:r>
                        <a:rPr lang="en-US" sz="2400" baseline="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2400" dirty="0" err="1">
                          <a:latin typeface="Times New Roman" panose="02020603050405020304" pitchFamily="18" charset="0"/>
                          <a:cs typeface="Times New Roman" panose="02020603050405020304" pitchFamily="18" charset="0"/>
                        </a:rPr>
                        <a:t>Yêu</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cầu</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bộ</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nhớ</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cao</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37188000"/>
                  </a:ext>
                </a:extLst>
              </a:tr>
              <a:tr h="1339988">
                <a:tc>
                  <a:txBody>
                    <a:bodyPr/>
                    <a:lstStyle/>
                    <a:p>
                      <a:pPr algn="l"/>
                      <a:r>
                        <a:rPr lang="en-US" sz="2400" dirty="0">
                          <a:latin typeface="Times New Roman" panose="02020603050405020304" pitchFamily="18" charset="0"/>
                          <a:cs typeface="Times New Roman" panose="02020603050405020304" pitchFamily="18" charset="0"/>
                        </a:rPr>
                        <a:t>3.</a:t>
                      </a:r>
                      <a:r>
                        <a:rPr lang="en-US" sz="2400" baseline="0" dirty="0">
                          <a:latin typeface="Times New Roman" panose="02020603050405020304" pitchFamily="18" charset="0"/>
                          <a:cs typeface="Times New Roman" panose="02020603050405020304" pitchFamily="18" charset="0"/>
                        </a:rPr>
                        <a:t>Bản </a:t>
                      </a:r>
                      <a:r>
                        <a:rPr lang="en-US" sz="2400" baseline="0" dirty="0" err="1">
                          <a:latin typeface="Times New Roman" panose="02020603050405020304" pitchFamily="18" charset="0"/>
                          <a:cs typeface="Times New Roman" panose="02020603050405020304" pitchFamily="18" charset="0"/>
                        </a:rPr>
                        <a:t>Chất</a:t>
                      </a:r>
                      <a:r>
                        <a:rPr lang="en-US" sz="2400" baseline="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2400" dirty="0" err="1">
                          <a:latin typeface="Times New Roman" panose="02020603050405020304" pitchFamily="18" charset="0"/>
                          <a:cs typeface="Times New Roman" panose="02020603050405020304" pitchFamily="18" charset="0"/>
                        </a:rPr>
                        <a:t>Thuận</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toán</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dựa</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trên</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cạnh</a:t>
                      </a:r>
                      <a:r>
                        <a:rPr lang="en-US" sz="2400" baseline="0" dirty="0">
                          <a:latin typeface="Times New Roman" panose="02020603050405020304" pitchFamily="18" charset="0"/>
                          <a:cs typeface="Times New Roman" panose="02020603050405020304" pitchFamily="18" charset="0"/>
                        </a:rPr>
                        <a:t> E</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2400" dirty="0" err="1">
                          <a:latin typeface="Times New Roman" panose="02020603050405020304" pitchFamily="18" charset="0"/>
                          <a:cs typeface="Times New Roman" panose="02020603050405020304" pitchFamily="18" charset="0"/>
                        </a:rPr>
                        <a:t>Thuận</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toán</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dựa</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trên</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đỉnh</a:t>
                      </a:r>
                      <a:r>
                        <a:rPr lang="en-US" sz="2400" baseline="0" dirty="0">
                          <a:latin typeface="Times New Roman" panose="02020603050405020304" pitchFamily="18" charset="0"/>
                          <a:cs typeface="Times New Roman" panose="02020603050405020304" pitchFamily="18" charset="0"/>
                        </a:rPr>
                        <a:t> V</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37161595"/>
                  </a:ext>
                </a:extLst>
              </a:tr>
              <a:tr h="1278436">
                <a:tc>
                  <a:txBody>
                    <a:bodyPr/>
                    <a:lstStyle/>
                    <a:p>
                      <a:pPr algn="l"/>
                      <a:r>
                        <a:rPr lang="en-US" sz="2400" dirty="0">
                          <a:latin typeface="Times New Roman" panose="02020603050405020304" pitchFamily="18" charset="0"/>
                          <a:cs typeface="Times New Roman" panose="02020603050405020304" pitchFamily="18" charset="0"/>
                        </a:rPr>
                        <a:t>4.Cách</a:t>
                      </a:r>
                      <a:r>
                        <a:rPr lang="en-US" sz="2400" baseline="0" dirty="0">
                          <a:latin typeface="Times New Roman" panose="02020603050405020304" pitchFamily="18" charset="0"/>
                          <a:cs typeface="Times New Roman" panose="02020603050405020304" pitchFamily="18" charset="0"/>
                        </a:rPr>
                        <a:t> </a:t>
                      </a:r>
                      <a:r>
                        <a:rPr lang="en-US" sz="2400" baseline="0" dirty="0" err="1">
                          <a:latin typeface="Times New Roman" panose="02020603050405020304" pitchFamily="18" charset="0"/>
                          <a:cs typeface="Times New Roman" panose="02020603050405020304" pitchFamily="18" charset="0"/>
                        </a:rPr>
                        <a:t>đi</a:t>
                      </a:r>
                      <a:r>
                        <a:rPr lang="en-US" sz="2400" baseline="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vi-VN" sz="2400" b="0" i="0" kern="1200" dirty="0">
                          <a:solidFill>
                            <a:schemeClr val="dk1"/>
                          </a:solidFill>
                          <a:effectLst/>
                          <a:latin typeface="Times New Roman" panose="02020603050405020304" pitchFamily="18" charset="0"/>
                          <a:ea typeface="+mn-ea"/>
                          <a:cs typeface="Times New Roman" panose="02020603050405020304" pitchFamily="18" charset="0"/>
                        </a:rPr>
                        <a:t>Các đỉnh dọc theo cạnh được khám phá ngay từ đầu</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vi-VN" sz="2400" b="0" i="0" kern="1200" dirty="0">
                          <a:solidFill>
                            <a:schemeClr val="dk1"/>
                          </a:solidFill>
                          <a:effectLst/>
                          <a:latin typeface="Times New Roman" panose="02020603050405020304" pitchFamily="18" charset="0"/>
                          <a:ea typeface="+mn-ea"/>
                          <a:cs typeface="Times New Roman" panose="02020603050405020304" pitchFamily="18" charset="0"/>
                        </a:rPr>
                        <a:t>Các đỉnh không mong muốn cũ nhất được khám phá </a:t>
                      </a:r>
                      <a:r>
                        <a:rPr lang="en-US" sz="2400" b="0" i="0" kern="1200" dirty="0" err="1">
                          <a:solidFill>
                            <a:schemeClr val="dk1"/>
                          </a:solidFill>
                          <a:effectLst/>
                          <a:latin typeface="Times New Roman" panose="02020603050405020304" pitchFamily="18" charset="0"/>
                          <a:ea typeface="+mn-ea"/>
                          <a:cs typeface="Times New Roman" panose="02020603050405020304" pitchFamily="18" charset="0"/>
                        </a:rPr>
                        <a:t>trước</a:t>
                      </a:r>
                      <a:r>
                        <a:rPr lang="en-US" sz="2400" b="0" i="0" kern="1200" baseline="0" dirty="0">
                          <a:solidFill>
                            <a:schemeClr val="dk1"/>
                          </a:solidFill>
                          <a:effectLst/>
                          <a:latin typeface="Times New Roman" panose="02020603050405020304" pitchFamily="18" charset="0"/>
                          <a:ea typeface="+mn-ea"/>
                          <a:cs typeface="Times New Roman" panose="02020603050405020304" pitchFamily="18" charset="0"/>
                        </a:rPr>
                        <a:t> </a:t>
                      </a:r>
                      <a:r>
                        <a:rPr lang="en-US" sz="2400" b="0" i="0" kern="1200" baseline="0" dirty="0" err="1">
                          <a:solidFill>
                            <a:schemeClr val="dk1"/>
                          </a:solidFill>
                          <a:effectLst/>
                          <a:latin typeface="Times New Roman" panose="02020603050405020304" pitchFamily="18" charset="0"/>
                          <a:ea typeface="+mn-ea"/>
                          <a:cs typeface="Times New Roman" panose="02020603050405020304" pitchFamily="18" charset="0"/>
                        </a:rPr>
                        <a:t>tiên</a:t>
                      </a:r>
                      <a:r>
                        <a:rPr lang="en-US" sz="2400" b="0" i="0" kern="1200" baseline="0" dirty="0">
                          <a:solidFill>
                            <a:schemeClr val="dk1"/>
                          </a:solidFill>
                          <a:effectLst/>
                          <a:latin typeface="Times New Roman" panose="02020603050405020304" pitchFamily="18" charset="0"/>
                          <a:ea typeface="+mn-ea"/>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58487630"/>
                  </a:ext>
                </a:extLst>
              </a:tr>
            </a:tbl>
          </a:graphicData>
        </a:graphic>
      </p:graphicFrame>
      <p:pic>
        <p:nvPicPr>
          <p:cNvPr id="5" name="Content Placeholder 2">
            <a:extLst>
              <a:ext uri="{FF2B5EF4-FFF2-40B4-BE49-F238E27FC236}">
                <a16:creationId xmlns:a16="http://schemas.microsoft.com/office/drawing/2014/main" id="{5F3D214A-0446-4D43-B6D0-CCE42FECDB7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1924" y="97631"/>
            <a:ext cx="550863" cy="749300"/>
          </a:xfrm>
          <a:prstGeom prst="rect">
            <a:avLst/>
          </a:prstGeom>
        </p:spPr>
      </p:pic>
    </p:spTree>
    <p:extLst>
      <p:ext uri="{BB962C8B-B14F-4D97-AF65-F5344CB8AC3E}">
        <p14:creationId xmlns:p14="http://schemas.microsoft.com/office/powerpoint/2010/main" val="172343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arn(inVertic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75879" y="1136469"/>
            <a:ext cx="8543925" cy="4953183"/>
          </a:xfrm>
        </p:spPr>
        <p:txBody>
          <a:bodyPr/>
          <a:lstStyle/>
          <a:p>
            <a:r>
              <a:rPr lang="en-US" b="1" u="sng" dirty="0" err="1">
                <a:latin typeface="Times New Roman" panose="02020603050405020304" pitchFamily="18" charset="0"/>
                <a:cs typeface="Times New Roman" panose="02020603050405020304" pitchFamily="18" charset="0"/>
              </a:rPr>
              <a:t>c.Phân</a:t>
            </a:r>
            <a:r>
              <a:rPr lang="en-US" b="1" u="sng" dirty="0">
                <a:latin typeface="Times New Roman" panose="02020603050405020304" pitchFamily="18" charset="0"/>
                <a:cs typeface="Times New Roman" panose="02020603050405020304" pitchFamily="18" charset="0"/>
              </a:rPr>
              <a:t> </a:t>
            </a:r>
            <a:r>
              <a:rPr lang="en-US" b="1" u="sng" dirty="0" err="1">
                <a:latin typeface="Times New Roman" panose="02020603050405020304" pitchFamily="18" charset="0"/>
                <a:cs typeface="Times New Roman" panose="02020603050405020304" pitchFamily="18" charset="0"/>
              </a:rPr>
              <a:t>tích</a:t>
            </a:r>
            <a:r>
              <a:rPr lang="en-US" b="1" u="sng" dirty="0">
                <a:latin typeface="Times New Roman" panose="02020603050405020304" pitchFamily="18" charset="0"/>
                <a:cs typeface="Times New Roman" panose="02020603050405020304" pitchFamily="18" charset="0"/>
              </a:rPr>
              <a:t> </a:t>
            </a:r>
            <a:r>
              <a:rPr lang="en-US" b="1" u="sng" dirty="0" err="1">
                <a:latin typeface="Times New Roman" panose="02020603050405020304" pitchFamily="18" charset="0"/>
                <a:cs typeface="Times New Roman" panose="02020603050405020304" pitchFamily="18" charset="0"/>
              </a:rPr>
              <a:t>độ</a:t>
            </a:r>
            <a:r>
              <a:rPr lang="en-US" b="1" u="sng" dirty="0">
                <a:latin typeface="Times New Roman" panose="02020603050405020304" pitchFamily="18" charset="0"/>
                <a:cs typeface="Times New Roman" panose="02020603050405020304" pitchFamily="18" charset="0"/>
              </a:rPr>
              <a:t> </a:t>
            </a:r>
            <a:r>
              <a:rPr lang="en-US" b="1" u="sng" dirty="0" err="1">
                <a:latin typeface="Times New Roman" panose="02020603050405020304" pitchFamily="18" charset="0"/>
                <a:cs typeface="Times New Roman" panose="02020603050405020304" pitchFamily="18" charset="0"/>
              </a:rPr>
              <a:t>phức</a:t>
            </a:r>
            <a:r>
              <a:rPr lang="en-US" b="1" u="sng" dirty="0">
                <a:latin typeface="Times New Roman" panose="02020603050405020304" pitchFamily="18" charset="0"/>
                <a:cs typeface="Times New Roman" panose="02020603050405020304" pitchFamily="18" charset="0"/>
              </a:rPr>
              <a:t> </a:t>
            </a:r>
            <a:r>
              <a:rPr lang="en-US" b="1" u="sng" dirty="0" err="1">
                <a:latin typeface="Times New Roman" panose="02020603050405020304" pitchFamily="18" charset="0"/>
                <a:cs typeface="Times New Roman" panose="02020603050405020304" pitchFamily="18" charset="0"/>
              </a:rPr>
              <a:t>tạp</a:t>
            </a:r>
            <a:r>
              <a:rPr lang="en-US" b="1" u="sng" dirty="0">
                <a:latin typeface="Times New Roman" panose="02020603050405020304" pitchFamily="18" charset="0"/>
                <a:cs typeface="Times New Roman" panose="02020603050405020304" pitchFamily="18" charset="0"/>
              </a:rPr>
              <a:t> </a:t>
            </a:r>
          </a:p>
          <a:p>
            <a:endParaRPr lang="en-US" dirty="0"/>
          </a:p>
        </p:txBody>
      </p:sp>
      <mc:AlternateContent xmlns:mc="http://schemas.openxmlformats.org/markup-compatibility/2006" xmlns:a14="http://schemas.microsoft.com/office/drawing/2010/main">
        <mc:Choice Requires="a14">
          <p:graphicFrame>
            <p:nvGraphicFramePr>
              <p:cNvPr id="4" name="Table 3"/>
              <p:cNvGraphicFramePr>
                <a:graphicFrameLocks noGrp="1"/>
              </p:cNvGraphicFramePr>
              <p:nvPr>
                <p:extLst>
                  <p:ext uri="{D42A27DB-BD31-4B8C-83A1-F6EECF244321}">
                    <p14:modId xmlns:p14="http://schemas.microsoft.com/office/powerpoint/2010/main" val="2787907700"/>
                  </p:ext>
                </p:extLst>
              </p:nvPr>
            </p:nvGraphicFramePr>
            <p:xfrm>
              <a:off x="996326" y="1894115"/>
              <a:ext cx="7903029" cy="4088675"/>
            </p:xfrm>
            <a:graphic>
              <a:graphicData uri="http://schemas.openxmlformats.org/drawingml/2006/table">
                <a:tbl>
                  <a:tblPr firstRow="1" bandRow="1">
                    <a:tableStyleId>{5C22544A-7EE6-4342-B048-85BDC9FD1C3A}</a:tableStyleId>
                  </a:tblPr>
                  <a:tblGrid>
                    <a:gridCol w="2634343">
                      <a:extLst>
                        <a:ext uri="{9D8B030D-6E8A-4147-A177-3AD203B41FA5}">
                          <a16:colId xmlns:a16="http://schemas.microsoft.com/office/drawing/2014/main" val="2380796461"/>
                        </a:ext>
                      </a:extLst>
                    </a:gridCol>
                    <a:gridCol w="2634343">
                      <a:extLst>
                        <a:ext uri="{9D8B030D-6E8A-4147-A177-3AD203B41FA5}">
                          <a16:colId xmlns:a16="http://schemas.microsoft.com/office/drawing/2014/main" val="1883066614"/>
                        </a:ext>
                      </a:extLst>
                    </a:gridCol>
                    <a:gridCol w="2634343">
                      <a:extLst>
                        <a:ext uri="{9D8B030D-6E8A-4147-A177-3AD203B41FA5}">
                          <a16:colId xmlns:a16="http://schemas.microsoft.com/office/drawing/2014/main" val="3485999459"/>
                        </a:ext>
                      </a:extLst>
                    </a:gridCol>
                  </a:tblGrid>
                  <a:tr h="491745">
                    <a:tc>
                      <a:txBody>
                        <a:bodyPr/>
                        <a:lstStyle/>
                        <a:p>
                          <a:pPr algn="ctr"/>
                          <a:r>
                            <a:rPr lang="en-US" sz="2000" dirty="0">
                              <a:solidFill>
                                <a:srgbClr val="FF0000"/>
                              </a:solidFill>
                              <a:latin typeface="Times New Roman" panose="02020603050405020304" pitchFamily="18" charset="0"/>
                              <a:cs typeface="Times New Roman" panose="02020603050405020304" pitchFamily="18" charset="0"/>
                            </a:rPr>
                            <a:t>Thao</a:t>
                          </a:r>
                          <a:r>
                            <a:rPr lang="en-US" sz="2000" baseline="0" dirty="0">
                              <a:solidFill>
                                <a:srgbClr val="FF0000"/>
                              </a:solidFill>
                              <a:latin typeface="Times New Roman" panose="02020603050405020304" pitchFamily="18" charset="0"/>
                              <a:cs typeface="Times New Roman" panose="02020603050405020304" pitchFamily="18" charset="0"/>
                            </a:rPr>
                            <a:t> </a:t>
                          </a:r>
                          <a:r>
                            <a:rPr lang="en-US" sz="2000" baseline="0" dirty="0" err="1">
                              <a:solidFill>
                                <a:srgbClr val="FF0000"/>
                              </a:solidFill>
                              <a:latin typeface="Times New Roman" panose="02020603050405020304" pitchFamily="18" charset="0"/>
                              <a:cs typeface="Times New Roman" panose="02020603050405020304" pitchFamily="18" charset="0"/>
                            </a:rPr>
                            <a:t>tác</a:t>
                          </a:r>
                          <a:r>
                            <a:rPr lang="en-US" sz="2000" baseline="0" dirty="0">
                              <a:solidFill>
                                <a:srgbClr val="FF0000"/>
                              </a:solidFill>
                              <a:latin typeface="Times New Roman" panose="02020603050405020304" pitchFamily="18" charset="0"/>
                              <a:cs typeface="Times New Roman" panose="02020603050405020304" pitchFamily="18" charset="0"/>
                            </a:rPr>
                            <a:t> </a:t>
                          </a:r>
                          <a:endParaRPr lang="en-US" sz="2000"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err="1">
                              <a:solidFill>
                                <a:srgbClr val="FF0000"/>
                              </a:solidFill>
                              <a:latin typeface="Times New Roman" panose="02020603050405020304" pitchFamily="18" charset="0"/>
                              <a:cs typeface="Times New Roman" panose="02020603050405020304" pitchFamily="18" charset="0"/>
                            </a:rPr>
                            <a:t>Danh</a:t>
                          </a:r>
                          <a:r>
                            <a:rPr lang="en-US" sz="2000" dirty="0">
                              <a:solidFill>
                                <a:srgbClr val="FF0000"/>
                              </a:solidFill>
                              <a:latin typeface="Times New Roman" panose="02020603050405020304" pitchFamily="18" charset="0"/>
                              <a:cs typeface="Times New Roman" panose="02020603050405020304" pitchFamily="18" charset="0"/>
                            </a:rPr>
                            <a:t> </a:t>
                          </a:r>
                          <a:r>
                            <a:rPr lang="en-US" sz="2000" dirty="0" err="1">
                              <a:solidFill>
                                <a:srgbClr val="FF0000"/>
                              </a:solidFill>
                              <a:latin typeface="Times New Roman" panose="02020603050405020304" pitchFamily="18" charset="0"/>
                              <a:cs typeface="Times New Roman" panose="02020603050405020304" pitchFamily="18" charset="0"/>
                            </a:rPr>
                            <a:t>sách</a:t>
                          </a:r>
                          <a:r>
                            <a:rPr lang="en-US" sz="2000" baseline="0" dirty="0">
                              <a:solidFill>
                                <a:srgbClr val="FF0000"/>
                              </a:solidFill>
                              <a:latin typeface="Times New Roman" panose="02020603050405020304" pitchFamily="18" charset="0"/>
                              <a:cs typeface="Times New Roman" panose="02020603050405020304" pitchFamily="18" charset="0"/>
                            </a:rPr>
                            <a:t> </a:t>
                          </a:r>
                          <a:r>
                            <a:rPr lang="en-US" sz="2000" baseline="0" dirty="0" err="1">
                              <a:solidFill>
                                <a:srgbClr val="FF0000"/>
                              </a:solidFill>
                              <a:latin typeface="Times New Roman" panose="02020603050405020304" pitchFamily="18" charset="0"/>
                              <a:cs typeface="Times New Roman" panose="02020603050405020304" pitchFamily="18" charset="0"/>
                            </a:rPr>
                            <a:t>kề</a:t>
                          </a:r>
                          <a:r>
                            <a:rPr lang="en-US" sz="2000" baseline="0" dirty="0">
                              <a:solidFill>
                                <a:srgbClr val="FF0000"/>
                              </a:solidFill>
                              <a:latin typeface="Times New Roman" panose="02020603050405020304" pitchFamily="18" charset="0"/>
                              <a:cs typeface="Times New Roman" panose="02020603050405020304" pitchFamily="18" charset="0"/>
                            </a:rPr>
                            <a:t> </a:t>
                          </a:r>
                          <a:endParaRPr lang="en-US" sz="2000"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solidFill>
                                <a:srgbClr val="FF0000"/>
                              </a:solidFill>
                              <a:latin typeface="Times New Roman" panose="02020603050405020304" pitchFamily="18" charset="0"/>
                              <a:cs typeface="Times New Roman" panose="02020603050405020304" pitchFamily="18" charset="0"/>
                            </a:rPr>
                            <a:t>Ma </a:t>
                          </a:r>
                          <a:r>
                            <a:rPr lang="en-US" sz="2000" dirty="0" err="1">
                              <a:solidFill>
                                <a:srgbClr val="FF0000"/>
                              </a:solidFill>
                              <a:latin typeface="Times New Roman" panose="02020603050405020304" pitchFamily="18" charset="0"/>
                              <a:cs typeface="Times New Roman" panose="02020603050405020304" pitchFamily="18" charset="0"/>
                            </a:rPr>
                            <a:t>trận</a:t>
                          </a:r>
                          <a:r>
                            <a:rPr lang="en-US" sz="2000" baseline="0" dirty="0">
                              <a:solidFill>
                                <a:srgbClr val="FF0000"/>
                              </a:solidFill>
                              <a:latin typeface="Times New Roman" panose="02020603050405020304" pitchFamily="18" charset="0"/>
                              <a:cs typeface="Times New Roman" panose="02020603050405020304" pitchFamily="18" charset="0"/>
                            </a:rPr>
                            <a:t> </a:t>
                          </a:r>
                          <a:r>
                            <a:rPr lang="en-US" sz="2000" baseline="0" dirty="0" err="1">
                              <a:solidFill>
                                <a:srgbClr val="FF0000"/>
                              </a:solidFill>
                              <a:latin typeface="Times New Roman" panose="02020603050405020304" pitchFamily="18" charset="0"/>
                              <a:cs typeface="Times New Roman" panose="02020603050405020304" pitchFamily="18" charset="0"/>
                            </a:rPr>
                            <a:t>kề</a:t>
                          </a:r>
                          <a:r>
                            <a:rPr lang="en-US" sz="2000" baseline="0" dirty="0">
                              <a:solidFill>
                                <a:srgbClr val="FF0000"/>
                              </a:solidFill>
                              <a:latin typeface="Times New Roman" panose="02020603050405020304" pitchFamily="18" charset="0"/>
                              <a:cs typeface="Times New Roman" panose="02020603050405020304" pitchFamily="18" charset="0"/>
                            </a:rPr>
                            <a:t> </a:t>
                          </a:r>
                          <a:endParaRPr lang="en-US" sz="2000"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6760806"/>
                      </a:ext>
                    </a:extLst>
                  </a:tr>
                  <a:tr h="877069">
                    <a:tc>
                      <a:txBody>
                        <a:bodyPr/>
                        <a:lstStyle/>
                        <a:p>
                          <a:pPr algn="l"/>
                          <a:r>
                            <a:rPr lang="en-US" sz="2000" dirty="0" err="1">
                              <a:latin typeface="Times New Roman" panose="02020603050405020304" pitchFamily="18" charset="0"/>
                              <a:cs typeface="Times New Roman" panose="02020603050405020304" pitchFamily="18" charset="0"/>
                            </a:rPr>
                            <a:t>Duyệt</a:t>
                          </a:r>
                          <a:r>
                            <a:rPr lang="en-US" sz="2000" baseline="0" dirty="0">
                              <a:latin typeface="Times New Roman" panose="02020603050405020304" pitchFamily="18" charset="0"/>
                              <a:cs typeface="Times New Roman" panose="02020603050405020304" pitchFamily="18" charset="0"/>
                            </a:rPr>
                            <a:t> </a:t>
                          </a:r>
                          <a:r>
                            <a:rPr lang="en-US" sz="2000" baseline="0" dirty="0" err="1">
                              <a:latin typeface="Times New Roman" panose="02020603050405020304" pitchFamily="18" charset="0"/>
                              <a:cs typeface="Times New Roman" panose="02020603050405020304" pitchFamily="18" charset="0"/>
                            </a:rPr>
                            <a:t>cạnh</a:t>
                          </a:r>
                          <a:r>
                            <a:rPr lang="en-US" sz="2000" baseline="0" dirty="0">
                              <a:latin typeface="Times New Roman" panose="02020603050405020304" pitchFamily="18" charset="0"/>
                              <a:cs typeface="Times New Roman" panose="02020603050405020304" pitchFamily="18" charset="0"/>
                            </a:rPr>
                            <a:t> qua </a:t>
                          </a:r>
                          <a:r>
                            <a:rPr lang="en-US" sz="2000" baseline="0" dirty="0" err="1">
                              <a:latin typeface="Times New Roman" panose="02020603050405020304" pitchFamily="18" charset="0"/>
                              <a:cs typeface="Times New Roman" panose="02020603050405020304" pitchFamily="18" charset="0"/>
                            </a:rPr>
                            <a:t>đỉnh</a:t>
                          </a:r>
                          <a:r>
                            <a:rPr lang="en-US" sz="2000" baseline="0" dirty="0">
                              <a:latin typeface="Times New Roman" panose="02020603050405020304" pitchFamily="18" charset="0"/>
                              <a:cs typeface="Times New Roman" panose="02020603050405020304" pitchFamily="18" charset="0"/>
                            </a:rPr>
                            <a:t> V</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O(</a:t>
                          </a:r>
                          <a:r>
                            <a:rPr lang="en-US" sz="2000" dirty="0" err="1">
                              <a:latin typeface="Times New Roman" panose="02020603050405020304" pitchFamily="18" charset="0"/>
                              <a:cs typeface="Times New Roman" panose="02020603050405020304" pitchFamily="18" charset="0"/>
                            </a:rPr>
                            <a:t>bậc</a:t>
                          </a:r>
                          <a:r>
                            <a:rPr lang="en-US" sz="2000" dirty="0">
                              <a:latin typeface="Times New Roman" panose="02020603050405020304" pitchFamily="18" charset="0"/>
                              <a:cs typeface="Times New Roman" panose="02020603050405020304" pitchFamily="18" charset="0"/>
                            </a:rPr>
                            <a:t>(v))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O(|V|)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8313560"/>
                      </a:ext>
                    </a:extLst>
                  </a:tr>
                  <a:tr h="823823">
                    <a:tc>
                      <a:txBody>
                        <a:bodyPr/>
                        <a:lstStyle/>
                        <a:p>
                          <a:pPr algn="l"/>
                          <a:r>
                            <a:rPr lang="en-US" sz="2000" dirty="0" err="1">
                              <a:latin typeface="Times New Roman" panose="02020603050405020304" pitchFamily="18" charset="0"/>
                              <a:cs typeface="Times New Roman" panose="02020603050405020304" pitchFamily="18" charset="0"/>
                            </a:rPr>
                            <a:t>Duyệt</a:t>
                          </a:r>
                          <a:r>
                            <a:rPr lang="en-US" sz="2000" baseline="0" dirty="0">
                              <a:latin typeface="Times New Roman" panose="02020603050405020304" pitchFamily="18" charset="0"/>
                              <a:cs typeface="Times New Roman" panose="02020603050405020304" pitchFamily="18" charset="0"/>
                            </a:rPr>
                            <a:t> </a:t>
                          </a:r>
                          <a:r>
                            <a:rPr lang="en-US" sz="2000" baseline="0" dirty="0" err="1">
                              <a:latin typeface="Times New Roman" panose="02020603050405020304" pitchFamily="18" charset="0"/>
                              <a:cs typeface="Times New Roman" panose="02020603050405020304" pitchFamily="18" charset="0"/>
                            </a:rPr>
                            <a:t>cạnh</a:t>
                          </a:r>
                          <a:r>
                            <a:rPr lang="en-US" sz="2000" baseline="0" dirty="0">
                              <a:latin typeface="Times New Roman" panose="02020603050405020304" pitchFamily="18" charset="0"/>
                              <a:cs typeface="Times New Roman" panose="02020603050405020304" pitchFamily="18" charset="0"/>
                            </a:rPr>
                            <a:t> </a:t>
                          </a:r>
                          <a:r>
                            <a:rPr lang="en-US" sz="2000" baseline="0" dirty="0" err="1">
                              <a:latin typeface="Times New Roman" panose="02020603050405020304" pitchFamily="18" charset="0"/>
                              <a:cs typeface="Times New Roman" panose="02020603050405020304" pitchFamily="18" charset="0"/>
                            </a:rPr>
                            <a:t>ra</a:t>
                          </a:r>
                          <a:r>
                            <a:rPr lang="en-US" sz="2000" baseline="0" dirty="0">
                              <a:latin typeface="Times New Roman" panose="02020603050405020304" pitchFamily="18" charset="0"/>
                              <a:cs typeface="Times New Roman" panose="02020603050405020304" pitchFamily="18" charset="0"/>
                            </a:rPr>
                            <a:t> </a:t>
                          </a:r>
                          <a:r>
                            <a:rPr lang="en-US" sz="2000" baseline="0" dirty="0" err="1">
                              <a:latin typeface="Times New Roman" panose="02020603050405020304" pitchFamily="18" charset="0"/>
                              <a:cs typeface="Times New Roman" panose="02020603050405020304" pitchFamily="18" charset="0"/>
                            </a:rPr>
                            <a:t>của</a:t>
                          </a:r>
                          <a:r>
                            <a:rPr lang="en-US" sz="2000" baseline="0" dirty="0">
                              <a:latin typeface="Times New Roman" panose="02020603050405020304" pitchFamily="18" charset="0"/>
                              <a:cs typeface="Times New Roman" panose="02020603050405020304" pitchFamily="18" charset="0"/>
                            </a:rPr>
                            <a:t> V</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O(</a:t>
                          </a:r>
                          <a:r>
                            <a:rPr lang="en-US" sz="2000" dirty="0" err="1">
                              <a:latin typeface="Times New Roman" panose="02020603050405020304" pitchFamily="18" charset="0"/>
                              <a:cs typeface="Times New Roman" panose="02020603050405020304" pitchFamily="18" charset="0"/>
                            </a:rPr>
                            <a:t>bậc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ra</a:t>
                          </a:r>
                          <a:r>
                            <a:rPr lang="en-US" sz="2000" dirty="0">
                              <a:latin typeface="Times New Roman" panose="02020603050405020304" pitchFamily="18" charset="0"/>
                              <a:cs typeface="Times New Roman" panose="02020603050405020304" pitchFamily="18" charset="0"/>
                            </a:rPr>
                            <a:t>(v))</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O(|V|)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66949910"/>
                      </a:ext>
                    </a:extLst>
                  </a:tr>
                  <a:tr h="912544">
                    <a:tc>
                      <a:txBody>
                        <a:bodyPr/>
                        <a:lstStyle/>
                        <a:p>
                          <a:pPr algn="l"/>
                          <a:r>
                            <a:rPr lang="en-US" sz="2000" dirty="0" err="1">
                              <a:latin typeface="Times New Roman" panose="02020603050405020304" pitchFamily="18" charset="0"/>
                              <a:cs typeface="Times New Roman" panose="02020603050405020304" pitchFamily="18" charset="0"/>
                            </a:rPr>
                            <a:t>Duyệt</a:t>
                          </a:r>
                          <a:r>
                            <a:rPr lang="en-US" sz="2000" baseline="0" dirty="0">
                              <a:latin typeface="Times New Roman" panose="02020603050405020304" pitchFamily="18" charset="0"/>
                              <a:cs typeface="Times New Roman" panose="02020603050405020304" pitchFamily="18" charset="0"/>
                            </a:rPr>
                            <a:t> </a:t>
                          </a:r>
                          <a:r>
                            <a:rPr lang="en-US" sz="2000" baseline="0" dirty="0" err="1">
                              <a:latin typeface="Times New Roman" panose="02020603050405020304" pitchFamily="18" charset="0"/>
                              <a:cs typeface="Times New Roman" panose="02020603050405020304" pitchFamily="18" charset="0"/>
                            </a:rPr>
                            <a:t>cạnh</a:t>
                          </a:r>
                          <a:r>
                            <a:rPr lang="en-US" sz="2000" baseline="0" dirty="0">
                              <a:latin typeface="Times New Roman" panose="02020603050405020304" pitchFamily="18" charset="0"/>
                              <a:cs typeface="Times New Roman" panose="02020603050405020304" pitchFamily="18" charset="0"/>
                            </a:rPr>
                            <a:t> </a:t>
                          </a:r>
                          <a:r>
                            <a:rPr lang="en-US" sz="2000" baseline="0" dirty="0" err="1">
                              <a:latin typeface="Times New Roman" panose="02020603050405020304" pitchFamily="18" charset="0"/>
                              <a:cs typeface="Times New Roman" panose="02020603050405020304" pitchFamily="18" charset="0"/>
                            </a:rPr>
                            <a:t>vào</a:t>
                          </a:r>
                          <a:r>
                            <a:rPr lang="en-US" sz="2000" baseline="0" dirty="0">
                              <a:latin typeface="Times New Roman" panose="02020603050405020304" pitchFamily="18" charset="0"/>
                              <a:cs typeface="Times New Roman" panose="02020603050405020304" pitchFamily="18" charset="0"/>
                            </a:rPr>
                            <a:t> </a:t>
                          </a:r>
                          <a:r>
                            <a:rPr lang="en-US" sz="2000" baseline="0" dirty="0" err="1">
                              <a:latin typeface="Times New Roman" panose="02020603050405020304" pitchFamily="18" charset="0"/>
                              <a:cs typeface="Times New Roman" panose="02020603050405020304" pitchFamily="18" charset="0"/>
                            </a:rPr>
                            <a:t>của</a:t>
                          </a:r>
                          <a:r>
                            <a:rPr lang="en-US" sz="2000" baseline="0" dirty="0">
                              <a:latin typeface="Times New Roman" panose="02020603050405020304" pitchFamily="18" charset="0"/>
                              <a:cs typeface="Times New Roman" panose="02020603050405020304" pitchFamily="18" charset="0"/>
                            </a:rPr>
                            <a:t> V </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O(</a:t>
                          </a:r>
                          <a:r>
                            <a:rPr lang="en-US" sz="2000" dirty="0" err="1">
                              <a:latin typeface="Times New Roman" panose="02020603050405020304" pitchFamily="18" charset="0"/>
                              <a:cs typeface="Times New Roman" panose="02020603050405020304" pitchFamily="18" charset="0"/>
                            </a:rPr>
                            <a:t>bậc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(v)</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O(|V|)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2139138"/>
                      </a:ext>
                    </a:extLst>
                  </a:tr>
                  <a:tr h="983494">
                    <a:tc>
                      <a:txBody>
                        <a:bodyPr/>
                        <a:lstStyle/>
                        <a:p>
                          <a:pPr algn="l"/>
                          <a:r>
                            <a:rPr lang="en-US" sz="2000" dirty="0" err="1">
                              <a:latin typeface="Times New Roman" panose="02020603050405020304" pitchFamily="18" charset="0"/>
                              <a:cs typeface="Times New Roman" panose="02020603050405020304" pitchFamily="18" charset="0"/>
                            </a:rPr>
                            <a:t>Lưu</a:t>
                          </a:r>
                          <a:r>
                            <a:rPr lang="en-US" sz="2000" baseline="0" dirty="0">
                              <a:latin typeface="Times New Roman" panose="02020603050405020304" pitchFamily="18" charset="0"/>
                              <a:cs typeface="Times New Roman" panose="02020603050405020304" pitchFamily="18" charset="0"/>
                            </a:rPr>
                            <a:t> </a:t>
                          </a:r>
                          <a:r>
                            <a:rPr lang="en-US" sz="2000" baseline="0" dirty="0" err="1">
                              <a:latin typeface="Times New Roman" panose="02020603050405020304" pitchFamily="18" charset="0"/>
                              <a:cs typeface="Times New Roman" panose="02020603050405020304" pitchFamily="18" charset="0"/>
                            </a:rPr>
                            <a:t>trữ</a:t>
                          </a:r>
                          <a:r>
                            <a:rPr lang="en-US" sz="2000" baseline="0" dirty="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O(|V|+|E|)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latin typeface="Times New Roman" panose="02020603050405020304" pitchFamily="18" charset="0"/>
                              <a:cs typeface="Times New Roman" panose="02020603050405020304" pitchFamily="18" charset="0"/>
                            </a:rPr>
                            <a:t>O(</a:t>
                          </a:r>
                          <a14:m>
                            <m:oMath xmlns:m="http://schemas.openxmlformats.org/officeDocument/2006/math">
                              <m:sSup>
                                <m:sSupPr>
                                  <m:ctrlPr>
                                    <a:rPr lang="en-US" sz="2000" i="1" smtClean="0">
                                      <a:latin typeface="Cambria Math" panose="02040503050406030204" pitchFamily="18" charset="0"/>
                                    </a:rPr>
                                  </m:ctrlPr>
                                </m:sSupPr>
                                <m:e>
                                  <m:r>
                                    <m:rPr>
                                      <m:nor/>
                                    </m:rPr>
                                    <a:rPr lang="en-US" sz="2000" smtClean="0">
                                      <a:latin typeface="Times New Roman" panose="02020603050405020304" pitchFamily="18" charset="0"/>
                                      <a:cs typeface="Times New Roman" panose="02020603050405020304" pitchFamily="18" charset="0"/>
                                    </a:rPr>
                                    <m:t>|</m:t>
                                  </m:r>
                                  <m:r>
                                    <m:rPr>
                                      <m:nor/>
                                    </m:rPr>
                                    <a:rPr lang="en-US" sz="2000" smtClean="0">
                                      <a:latin typeface="Times New Roman" panose="02020603050405020304" pitchFamily="18" charset="0"/>
                                      <a:cs typeface="Times New Roman" panose="02020603050405020304" pitchFamily="18" charset="0"/>
                                    </a:rPr>
                                    <m:t>V</m:t>
                                  </m:r>
                                  <m:r>
                                    <m:rPr>
                                      <m:nor/>
                                    </m:rPr>
                                    <a:rPr lang="en-US" sz="2000" smtClean="0">
                                      <a:latin typeface="Times New Roman" panose="02020603050405020304" pitchFamily="18" charset="0"/>
                                      <a:cs typeface="Times New Roman" panose="02020603050405020304" pitchFamily="18" charset="0"/>
                                    </a:rPr>
                                    <m:t>| </m:t>
                                  </m:r>
                                </m:e>
                                <m:sup>
                                  <m:r>
                                    <a:rPr lang="en-US" sz="2000" b="0" i="1" smtClean="0">
                                      <a:latin typeface="Cambria Math" panose="02040503050406030204" pitchFamily="18" charset="0"/>
                                    </a:rPr>
                                    <m:t>2</m:t>
                                  </m:r>
                                </m:sup>
                              </m:sSup>
                            </m:oMath>
                          </a14:m>
                          <a:r>
                            <a:rPr lang="en-US" sz="2000" dirty="0">
                              <a:latin typeface="Times New Roman" panose="02020603050405020304" pitchFamily="18" charset="0"/>
                              <a:cs typeface="Times New Roman" panose="02020603050405020304" pitchFamily="18" charset="0"/>
                            </a:rPr>
                            <a:t> )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85215293"/>
                      </a:ext>
                    </a:extLst>
                  </a:tr>
                </a:tbl>
              </a:graphicData>
            </a:graphic>
          </p:graphicFrame>
        </mc:Choice>
        <mc:Fallback xmlns="">
          <p:graphicFrame>
            <p:nvGraphicFramePr>
              <p:cNvPr id="4" name="Table 3"/>
              <p:cNvGraphicFramePr>
                <a:graphicFrameLocks noGrp="1"/>
              </p:cNvGraphicFramePr>
              <p:nvPr>
                <p:extLst>
                  <p:ext uri="{D42A27DB-BD31-4B8C-83A1-F6EECF244321}">
                    <p14:modId xmlns:p14="http://schemas.microsoft.com/office/powerpoint/2010/main" val="2787907700"/>
                  </p:ext>
                </p:extLst>
              </p:nvPr>
            </p:nvGraphicFramePr>
            <p:xfrm>
              <a:off x="996326" y="1894115"/>
              <a:ext cx="7903029" cy="4088675"/>
            </p:xfrm>
            <a:graphic>
              <a:graphicData uri="http://schemas.openxmlformats.org/drawingml/2006/table">
                <a:tbl>
                  <a:tblPr firstRow="1" bandRow="1">
                    <a:tableStyleId>{5C22544A-7EE6-4342-B048-85BDC9FD1C3A}</a:tableStyleId>
                  </a:tblPr>
                  <a:tblGrid>
                    <a:gridCol w="2634343">
                      <a:extLst>
                        <a:ext uri="{9D8B030D-6E8A-4147-A177-3AD203B41FA5}">
                          <a16:colId xmlns:a16="http://schemas.microsoft.com/office/drawing/2014/main" val="2380796461"/>
                        </a:ext>
                      </a:extLst>
                    </a:gridCol>
                    <a:gridCol w="2634343">
                      <a:extLst>
                        <a:ext uri="{9D8B030D-6E8A-4147-A177-3AD203B41FA5}">
                          <a16:colId xmlns:a16="http://schemas.microsoft.com/office/drawing/2014/main" val="1883066614"/>
                        </a:ext>
                      </a:extLst>
                    </a:gridCol>
                    <a:gridCol w="2634343">
                      <a:extLst>
                        <a:ext uri="{9D8B030D-6E8A-4147-A177-3AD203B41FA5}">
                          <a16:colId xmlns:a16="http://schemas.microsoft.com/office/drawing/2014/main" val="3485999459"/>
                        </a:ext>
                      </a:extLst>
                    </a:gridCol>
                  </a:tblGrid>
                  <a:tr h="491745">
                    <a:tc>
                      <a:txBody>
                        <a:bodyPr/>
                        <a:lstStyle/>
                        <a:p>
                          <a:pPr algn="ctr"/>
                          <a:r>
                            <a:rPr lang="en-US" sz="2000" dirty="0" smtClean="0">
                              <a:solidFill>
                                <a:srgbClr val="FF0000"/>
                              </a:solidFill>
                              <a:latin typeface="Times New Roman" panose="02020603050405020304" pitchFamily="18" charset="0"/>
                              <a:cs typeface="Times New Roman" panose="02020603050405020304" pitchFamily="18" charset="0"/>
                            </a:rPr>
                            <a:t>Thao</a:t>
                          </a:r>
                          <a:r>
                            <a:rPr lang="en-US" sz="2000" baseline="0" dirty="0" smtClean="0">
                              <a:solidFill>
                                <a:srgbClr val="FF0000"/>
                              </a:solidFill>
                              <a:latin typeface="Times New Roman" panose="02020603050405020304" pitchFamily="18" charset="0"/>
                              <a:cs typeface="Times New Roman" panose="02020603050405020304" pitchFamily="18" charset="0"/>
                            </a:rPr>
                            <a:t> </a:t>
                          </a:r>
                          <a:r>
                            <a:rPr lang="en-US" sz="2000" baseline="0" dirty="0" err="1" smtClean="0">
                              <a:solidFill>
                                <a:srgbClr val="FF0000"/>
                              </a:solidFill>
                              <a:latin typeface="Times New Roman" panose="02020603050405020304" pitchFamily="18" charset="0"/>
                              <a:cs typeface="Times New Roman" panose="02020603050405020304" pitchFamily="18" charset="0"/>
                            </a:rPr>
                            <a:t>tác</a:t>
                          </a:r>
                          <a:r>
                            <a:rPr lang="en-US" sz="2000" baseline="0" dirty="0" smtClean="0">
                              <a:solidFill>
                                <a:srgbClr val="FF0000"/>
                              </a:solidFill>
                              <a:latin typeface="Times New Roman" panose="02020603050405020304" pitchFamily="18" charset="0"/>
                              <a:cs typeface="Times New Roman" panose="02020603050405020304" pitchFamily="18" charset="0"/>
                            </a:rPr>
                            <a:t> </a:t>
                          </a:r>
                          <a:endParaRPr lang="en-US" sz="2000"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err="1" smtClean="0">
                              <a:solidFill>
                                <a:srgbClr val="FF0000"/>
                              </a:solidFill>
                              <a:latin typeface="Times New Roman" panose="02020603050405020304" pitchFamily="18" charset="0"/>
                              <a:cs typeface="Times New Roman" panose="02020603050405020304" pitchFamily="18" charset="0"/>
                            </a:rPr>
                            <a:t>Danh</a:t>
                          </a:r>
                          <a:r>
                            <a:rPr lang="en-US" sz="2000" dirty="0" smtClean="0">
                              <a:solidFill>
                                <a:srgbClr val="FF0000"/>
                              </a:solidFill>
                              <a:latin typeface="Times New Roman" panose="02020603050405020304" pitchFamily="18" charset="0"/>
                              <a:cs typeface="Times New Roman" panose="02020603050405020304" pitchFamily="18" charset="0"/>
                            </a:rPr>
                            <a:t> </a:t>
                          </a:r>
                          <a:r>
                            <a:rPr lang="en-US" sz="2000" dirty="0" err="1" smtClean="0">
                              <a:solidFill>
                                <a:srgbClr val="FF0000"/>
                              </a:solidFill>
                              <a:latin typeface="Times New Roman" panose="02020603050405020304" pitchFamily="18" charset="0"/>
                              <a:cs typeface="Times New Roman" panose="02020603050405020304" pitchFamily="18" charset="0"/>
                            </a:rPr>
                            <a:t>sách</a:t>
                          </a:r>
                          <a:r>
                            <a:rPr lang="en-US" sz="2000" baseline="0" dirty="0" smtClean="0">
                              <a:solidFill>
                                <a:srgbClr val="FF0000"/>
                              </a:solidFill>
                              <a:latin typeface="Times New Roman" panose="02020603050405020304" pitchFamily="18" charset="0"/>
                              <a:cs typeface="Times New Roman" panose="02020603050405020304" pitchFamily="18" charset="0"/>
                            </a:rPr>
                            <a:t> </a:t>
                          </a:r>
                          <a:r>
                            <a:rPr lang="en-US" sz="2000" baseline="0" dirty="0" err="1" smtClean="0">
                              <a:solidFill>
                                <a:srgbClr val="FF0000"/>
                              </a:solidFill>
                              <a:latin typeface="Times New Roman" panose="02020603050405020304" pitchFamily="18" charset="0"/>
                              <a:cs typeface="Times New Roman" panose="02020603050405020304" pitchFamily="18" charset="0"/>
                            </a:rPr>
                            <a:t>kề</a:t>
                          </a:r>
                          <a:r>
                            <a:rPr lang="en-US" sz="2000" baseline="0" dirty="0" smtClean="0">
                              <a:solidFill>
                                <a:srgbClr val="FF0000"/>
                              </a:solidFill>
                              <a:latin typeface="Times New Roman" panose="02020603050405020304" pitchFamily="18" charset="0"/>
                              <a:cs typeface="Times New Roman" panose="02020603050405020304" pitchFamily="18" charset="0"/>
                            </a:rPr>
                            <a:t> </a:t>
                          </a:r>
                          <a:endParaRPr lang="en-US" sz="2000"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smtClean="0">
                              <a:solidFill>
                                <a:srgbClr val="FF0000"/>
                              </a:solidFill>
                              <a:latin typeface="Times New Roman" panose="02020603050405020304" pitchFamily="18" charset="0"/>
                              <a:cs typeface="Times New Roman" panose="02020603050405020304" pitchFamily="18" charset="0"/>
                            </a:rPr>
                            <a:t>Ma </a:t>
                          </a:r>
                          <a:r>
                            <a:rPr lang="en-US" sz="2000" dirty="0" err="1" smtClean="0">
                              <a:solidFill>
                                <a:srgbClr val="FF0000"/>
                              </a:solidFill>
                              <a:latin typeface="Times New Roman" panose="02020603050405020304" pitchFamily="18" charset="0"/>
                              <a:cs typeface="Times New Roman" panose="02020603050405020304" pitchFamily="18" charset="0"/>
                            </a:rPr>
                            <a:t>trận</a:t>
                          </a:r>
                          <a:r>
                            <a:rPr lang="en-US" sz="2000" baseline="0" dirty="0" smtClean="0">
                              <a:solidFill>
                                <a:srgbClr val="FF0000"/>
                              </a:solidFill>
                              <a:latin typeface="Times New Roman" panose="02020603050405020304" pitchFamily="18" charset="0"/>
                              <a:cs typeface="Times New Roman" panose="02020603050405020304" pitchFamily="18" charset="0"/>
                            </a:rPr>
                            <a:t> </a:t>
                          </a:r>
                          <a:r>
                            <a:rPr lang="en-US" sz="2000" baseline="0" dirty="0" err="1" smtClean="0">
                              <a:solidFill>
                                <a:srgbClr val="FF0000"/>
                              </a:solidFill>
                              <a:latin typeface="Times New Roman" panose="02020603050405020304" pitchFamily="18" charset="0"/>
                              <a:cs typeface="Times New Roman" panose="02020603050405020304" pitchFamily="18" charset="0"/>
                            </a:rPr>
                            <a:t>kề</a:t>
                          </a:r>
                          <a:r>
                            <a:rPr lang="en-US" sz="2000" baseline="0" dirty="0" smtClean="0">
                              <a:solidFill>
                                <a:srgbClr val="FF0000"/>
                              </a:solidFill>
                              <a:latin typeface="Times New Roman" panose="02020603050405020304" pitchFamily="18" charset="0"/>
                              <a:cs typeface="Times New Roman" panose="02020603050405020304" pitchFamily="18" charset="0"/>
                            </a:rPr>
                            <a:t> </a:t>
                          </a:r>
                          <a:endParaRPr lang="en-US" sz="2000" dirty="0">
                            <a:solidFill>
                              <a:srgbClr val="FF0000"/>
                            </a:solidFill>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66760806"/>
                      </a:ext>
                    </a:extLst>
                  </a:tr>
                  <a:tr h="877069">
                    <a:tc>
                      <a:txBody>
                        <a:bodyPr/>
                        <a:lstStyle/>
                        <a:p>
                          <a:pPr algn="l"/>
                          <a:r>
                            <a:rPr lang="en-US" sz="2000" dirty="0" err="1" smtClean="0">
                              <a:latin typeface="Times New Roman" panose="02020603050405020304" pitchFamily="18" charset="0"/>
                              <a:cs typeface="Times New Roman" panose="02020603050405020304" pitchFamily="18" charset="0"/>
                            </a:rPr>
                            <a:t>Duyệt</a:t>
                          </a:r>
                          <a:r>
                            <a:rPr lang="en-US" sz="2000" baseline="0" dirty="0" smtClean="0">
                              <a:latin typeface="Times New Roman" panose="02020603050405020304" pitchFamily="18" charset="0"/>
                              <a:cs typeface="Times New Roman" panose="02020603050405020304" pitchFamily="18" charset="0"/>
                            </a:rPr>
                            <a:t> </a:t>
                          </a:r>
                          <a:r>
                            <a:rPr lang="en-US" sz="2000" baseline="0" dirty="0" err="1" smtClean="0">
                              <a:latin typeface="Times New Roman" panose="02020603050405020304" pitchFamily="18" charset="0"/>
                              <a:cs typeface="Times New Roman" panose="02020603050405020304" pitchFamily="18" charset="0"/>
                            </a:rPr>
                            <a:t>cạnh</a:t>
                          </a:r>
                          <a:r>
                            <a:rPr lang="en-US" sz="2000" baseline="0" dirty="0" smtClean="0">
                              <a:latin typeface="Times New Roman" panose="02020603050405020304" pitchFamily="18" charset="0"/>
                              <a:cs typeface="Times New Roman" panose="02020603050405020304" pitchFamily="18" charset="0"/>
                            </a:rPr>
                            <a:t> qua </a:t>
                          </a:r>
                          <a:r>
                            <a:rPr lang="en-US" sz="2000" baseline="0" dirty="0" err="1" smtClean="0">
                              <a:latin typeface="Times New Roman" panose="02020603050405020304" pitchFamily="18" charset="0"/>
                              <a:cs typeface="Times New Roman" panose="02020603050405020304" pitchFamily="18" charset="0"/>
                            </a:rPr>
                            <a:t>đỉnh</a:t>
                          </a:r>
                          <a:r>
                            <a:rPr lang="en-US" sz="2000" baseline="0" dirty="0" smtClean="0">
                              <a:latin typeface="Times New Roman" panose="02020603050405020304" pitchFamily="18" charset="0"/>
                              <a:cs typeface="Times New Roman" panose="02020603050405020304" pitchFamily="18" charset="0"/>
                            </a:rPr>
                            <a:t> V</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smtClean="0">
                              <a:latin typeface="Times New Roman" panose="02020603050405020304" pitchFamily="18" charset="0"/>
                              <a:cs typeface="Times New Roman" panose="02020603050405020304" pitchFamily="18" charset="0"/>
                            </a:rPr>
                            <a:t>O(</a:t>
                          </a:r>
                          <a:r>
                            <a:rPr lang="en-US" sz="2000" dirty="0" err="1" smtClean="0">
                              <a:latin typeface="Times New Roman" panose="02020603050405020304" pitchFamily="18" charset="0"/>
                              <a:cs typeface="Times New Roman" panose="02020603050405020304" pitchFamily="18" charset="0"/>
                            </a:rPr>
                            <a:t>bậc</a:t>
                          </a:r>
                          <a:r>
                            <a:rPr lang="en-US" sz="2000" dirty="0" smtClean="0">
                              <a:latin typeface="Times New Roman" panose="02020603050405020304" pitchFamily="18" charset="0"/>
                              <a:cs typeface="Times New Roman" panose="02020603050405020304" pitchFamily="18" charset="0"/>
                            </a:rPr>
                            <a:t>(v)) </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smtClean="0">
                              <a:latin typeface="Times New Roman" panose="02020603050405020304" pitchFamily="18" charset="0"/>
                              <a:cs typeface="Times New Roman" panose="02020603050405020304" pitchFamily="18" charset="0"/>
                            </a:rPr>
                            <a:t>O(|V|) </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8313560"/>
                      </a:ext>
                    </a:extLst>
                  </a:tr>
                  <a:tr h="823823">
                    <a:tc>
                      <a:txBody>
                        <a:bodyPr/>
                        <a:lstStyle/>
                        <a:p>
                          <a:pPr algn="l"/>
                          <a:r>
                            <a:rPr lang="en-US" sz="2000" dirty="0" err="1" smtClean="0">
                              <a:latin typeface="Times New Roman" panose="02020603050405020304" pitchFamily="18" charset="0"/>
                              <a:cs typeface="Times New Roman" panose="02020603050405020304" pitchFamily="18" charset="0"/>
                            </a:rPr>
                            <a:t>Duyệt</a:t>
                          </a:r>
                          <a:r>
                            <a:rPr lang="en-US" sz="2000" baseline="0" dirty="0" smtClean="0">
                              <a:latin typeface="Times New Roman" panose="02020603050405020304" pitchFamily="18" charset="0"/>
                              <a:cs typeface="Times New Roman" panose="02020603050405020304" pitchFamily="18" charset="0"/>
                            </a:rPr>
                            <a:t> </a:t>
                          </a:r>
                          <a:r>
                            <a:rPr lang="en-US" sz="2000" baseline="0" dirty="0" err="1" smtClean="0">
                              <a:latin typeface="Times New Roman" panose="02020603050405020304" pitchFamily="18" charset="0"/>
                              <a:cs typeface="Times New Roman" panose="02020603050405020304" pitchFamily="18" charset="0"/>
                            </a:rPr>
                            <a:t>cạnh</a:t>
                          </a:r>
                          <a:r>
                            <a:rPr lang="en-US" sz="2000" baseline="0" dirty="0" smtClean="0">
                              <a:latin typeface="Times New Roman" panose="02020603050405020304" pitchFamily="18" charset="0"/>
                              <a:cs typeface="Times New Roman" panose="02020603050405020304" pitchFamily="18" charset="0"/>
                            </a:rPr>
                            <a:t> </a:t>
                          </a:r>
                          <a:r>
                            <a:rPr lang="en-US" sz="2000" baseline="0" dirty="0" err="1" smtClean="0">
                              <a:latin typeface="Times New Roman" panose="02020603050405020304" pitchFamily="18" charset="0"/>
                              <a:cs typeface="Times New Roman" panose="02020603050405020304" pitchFamily="18" charset="0"/>
                            </a:rPr>
                            <a:t>ra</a:t>
                          </a:r>
                          <a:r>
                            <a:rPr lang="en-US" sz="2000" baseline="0" dirty="0" smtClean="0">
                              <a:latin typeface="Times New Roman" panose="02020603050405020304" pitchFamily="18" charset="0"/>
                              <a:cs typeface="Times New Roman" panose="02020603050405020304" pitchFamily="18" charset="0"/>
                            </a:rPr>
                            <a:t> </a:t>
                          </a:r>
                          <a:r>
                            <a:rPr lang="en-US" sz="2000" baseline="0" dirty="0" err="1" smtClean="0">
                              <a:latin typeface="Times New Roman" panose="02020603050405020304" pitchFamily="18" charset="0"/>
                              <a:cs typeface="Times New Roman" panose="02020603050405020304" pitchFamily="18" charset="0"/>
                            </a:rPr>
                            <a:t>của</a:t>
                          </a:r>
                          <a:r>
                            <a:rPr lang="en-US" sz="2000" baseline="0" dirty="0" smtClean="0">
                              <a:latin typeface="Times New Roman" panose="02020603050405020304" pitchFamily="18" charset="0"/>
                              <a:cs typeface="Times New Roman" panose="02020603050405020304" pitchFamily="18" charset="0"/>
                            </a:rPr>
                            <a:t> V</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smtClean="0">
                              <a:latin typeface="Times New Roman" panose="02020603050405020304" pitchFamily="18" charset="0"/>
                              <a:cs typeface="Times New Roman" panose="02020603050405020304" pitchFamily="18" charset="0"/>
                            </a:rPr>
                            <a:t>O(</a:t>
                          </a:r>
                          <a:r>
                            <a:rPr lang="en-US" sz="2000" dirty="0" err="1" smtClean="0">
                              <a:latin typeface="Times New Roman" panose="02020603050405020304" pitchFamily="18" charset="0"/>
                              <a:cs typeface="Times New Roman" panose="02020603050405020304" pitchFamily="18" charset="0"/>
                            </a:rPr>
                            <a:t>bậc</a:t>
                          </a:r>
                          <a:r>
                            <a:rPr lang="en-US" sz="2000" dirty="0" smtClean="0">
                              <a:latin typeface="Times New Roman" panose="02020603050405020304" pitchFamily="18" charset="0"/>
                              <a:cs typeface="Times New Roman" panose="02020603050405020304" pitchFamily="18" charset="0"/>
                            </a:rPr>
                            <a:t> </a:t>
                          </a:r>
                          <a:r>
                            <a:rPr lang="en-US" sz="2000" dirty="0" err="1" smtClean="0">
                              <a:latin typeface="Times New Roman" panose="02020603050405020304" pitchFamily="18" charset="0"/>
                              <a:cs typeface="Times New Roman" panose="02020603050405020304" pitchFamily="18" charset="0"/>
                            </a:rPr>
                            <a:t>ra</a:t>
                          </a:r>
                          <a:r>
                            <a:rPr lang="en-US" sz="2000" dirty="0" smtClean="0">
                              <a:latin typeface="Times New Roman" panose="02020603050405020304" pitchFamily="18" charset="0"/>
                              <a:cs typeface="Times New Roman" panose="02020603050405020304" pitchFamily="18" charset="0"/>
                            </a:rPr>
                            <a:t>(v))</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smtClean="0">
                              <a:latin typeface="Times New Roman" panose="02020603050405020304" pitchFamily="18" charset="0"/>
                              <a:cs typeface="Times New Roman" panose="02020603050405020304" pitchFamily="18" charset="0"/>
                            </a:rPr>
                            <a:t>O(|V|) </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66949910"/>
                      </a:ext>
                    </a:extLst>
                  </a:tr>
                  <a:tr h="912544">
                    <a:tc>
                      <a:txBody>
                        <a:bodyPr/>
                        <a:lstStyle/>
                        <a:p>
                          <a:pPr algn="l"/>
                          <a:r>
                            <a:rPr lang="en-US" sz="2000" dirty="0" err="1" smtClean="0">
                              <a:latin typeface="Times New Roman" panose="02020603050405020304" pitchFamily="18" charset="0"/>
                              <a:cs typeface="Times New Roman" panose="02020603050405020304" pitchFamily="18" charset="0"/>
                            </a:rPr>
                            <a:t>Duyệt</a:t>
                          </a:r>
                          <a:r>
                            <a:rPr lang="en-US" sz="2000" baseline="0" dirty="0" smtClean="0">
                              <a:latin typeface="Times New Roman" panose="02020603050405020304" pitchFamily="18" charset="0"/>
                              <a:cs typeface="Times New Roman" panose="02020603050405020304" pitchFamily="18" charset="0"/>
                            </a:rPr>
                            <a:t> </a:t>
                          </a:r>
                          <a:r>
                            <a:rPr lang="en-US" sz="2000" baseline="0" dirty="0" err="1" smtClean="0">
                              <a:latin typeface="Times New Roman" panose="02020603050405020304" pitchFamily="18" charset="0"/>
                              <a:cs typeface="Times New Roman" panose="02020603050405020304" pitchFamily="18" charset="0"/>
                            </a:rPr>
                            <a:t>cạnh</a:t>
                          </a:r>
                          <a:r>
                            <a:rPr lang="en-US" sz="2000" baseline="0" dirty="0" smtClean="0">
                              <a:latin typeface="Times New Roman" panose="02020603050405020304" pitchFamily="18" charset="0"/>
                              <a:cs typeface="Times New Roman" panose="02020603050405020304" pitchFamily="18" charset="0"/>
                            </a:rPr>
                            <a:t> </a:t>
                          </a:r>
                          <a:r>
                            <a:rPr lang="en-US" sz="2000" baseline="0" dirty="0" err="1" smtClean="0">
                              <a:latin typeface="Times New Roman" panose="02020603050405020304" pitchFamily="18" charset="0"/>
                              <a:cs typeface="Times New Roman" panose="02020603050405020304" pitchFamily="18" charset="0"/>
                            </a:rPr>
                            <a:t>vào</a:t>
                          </a:r>
                          <a:r>
                            <a:rPr lang="en-US" sz="2000" baseline="0" dirty="0" smtClean="0">
                              <a:latin typeface="Times New Roman" panose="02020603050405020304" pitchFamily="18" charset="0"/>
                              <a:cs typeface="Times New Roman" panose="02020603050405020304" pitchFamily="18" charset="0"/>
                            </a:rPr>
                            <a:t> </a:t>
                          </a:r>
                          <a:r>
                            <a:rPr lang="en-US" sz="2000" baseline="0" dirty="0" err="1" smtClean="0">
                              <a:latin typeface="Times New Roman" panose="02020603050405020304" pitchFamily="18" charset="0"/>
                              <a:cs typeface="Times New Roman" panose="02020603050405020304" pitchFamily="18" charset="0"/>
                            </a:rPr>
                            <a:t>của</a:t>
                          </a:r>
                          <a:r>
                            <a:rPr lang="en-US" sz="2000" baseline="0" dirty="0" smtClean="0">
                              <a:latin typeface="Times New Roman" panose="02020603050405020304" pitchFamily="18" charset="0"/>
                              <a:cs typeface="Times New Roman" panose="02020603050405020304" pitchFamily="18" charset="0"/>
                            </a:rPr>
                            <a:t> V </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smtClean="0">
                              <a:latin typeface="Times New Roman" panose="02020603050405020304" pitchFamily="18" charset="0"/>
                              <a:cs typeface="Times New Roman" panose="02020603050405020304" pitchFamily="18" charset="0"/>
                            </a:rPr>
                            <a:t>O(</a:t>
                          </a:r>
                          <a:r>
                            <a:rPr lang="en-US" sz="2000" dirty="0" err="1" smtClean="0">
                              <a:latin typeface="Times New Roman" panose="02020603050405020304" pitchFamily="18" charset="0"/>
                              <a:cs typeface="Times New Roman" panose="02020603050405020304" pitchFamily="18" charset="0"/>
                            </a:rPr>
                            <a:t>bậc</a:t>
                          </a:r>
                          <a:r>
                            <a:rPr lang="en-US" sz="2000" dirty="0" smtClean="0">
                              <a:latin typeface="Times New Roman" panose="02020603050405020304" pitchFamily="18" charset="0"/>
                              <a:cs typeface="Times New Roman" panose="02020603050405020304" pitchFamily="18" charset="0"/>
                            </a:rPr>
                            <a:t> </a:t>
                          </a:r>
                          <a:r>
                            <a:rPr lang="en-US" sz="2000" dirty="0" err="1" smtClean="0">
                              <a:latin typeface="Times New Roman" panose="02020603050405020304" pitchFamily="18" charset="0"/>
                              <a:cs typeface="Times New Roman" panose="02020603050405020304" pitchFamily="18" charset="0"/>
                            </a:rPr>
                            <a:t>vào</a:t>
                          </a:r>
                          <a:r>
                            <a:rPr lang="en-US" sz="2000" dirty="0" smtClean="0">
                              <a:latin typeface="Times New Roman" panose="02020603050405020304" pitchFamily="18" charset="0"/>
                              <a:cs typeface="Times New Roman" panose="02020603050405020304" pitchFamily="18" charset="0"/>
                            </a:rPr>
                            <a:t>(v)</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smtClean="0">
                              <a:latin typeface="Times New Roman" panose="02020603050405020304" pitchFamily="18" charset="0"/>
                              <a:cs typeface="Times New Roman" panose="02020603050405020304" pitchFamily="18" charset="0"/>
                            </a:rPr>
                            <a:t>O(|V|) </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2139138"/>
                      </a:ext>
                    </a:extLst>
                  </a:tr>
                  <a:tr h="983494">
                    <a:tc>
                      <a:txBody>
                        <a:bodyPr/>
                        <a:lstStyle/>
                        <a:p>
                          <a:pPr algn="l"/>
                          <a:r>
                            <a:rPr lang="en-US" sz="2000" dirty="0" err="1" smtClean="0">
                              <a:latin typeface="Times New Roman" panose="02020603050405020304" pitchFamily="18" charset="0"/>
                              <a:cs typeface="Times New Roman" panose="02020603050405020304" pitchFamily="18" charset="0"/>
                            </a:rPr>
                            <a:t>Lưu</a:t>
                          </a:r>
                          <a:r>
                            <a:rPr lang="en-US" sz="2000" baseline="0" dirty="0" smtClean="0">
                              <a:latin typeface="Times New Roman" panose="02020603050405020304" pitchFamily="18" charset="0"/>
                              <a:cs typeface="Times New Roman" panose="02020603050405020304" pitchFamily="18" charset="0"/>
                            </a:rPr>
                            <a:t> </a:t>
                          </a:r>
                          <a:r>
                            <a:rPr lang="en-US" sz="2000" baseline="0" dirty="0" err="1" smtClean="0">
                              <a:latin typeface="Times New Roman" panose="02020603050405020304" pitchFamily="18" charset="0"/>
                              <a:cs typeface="Times New Roman" panose="02020603050405020304" pitchFamily="18" charset="0"/>
                            </a:rPr>
                            <a:t>trữ</a:t>
                          </a:r>
                          <a:r>
                            <a:rPr lang="en-US" sz="2000" baseline="0" dirty="0" smtClean="0">
                              <a:latin typeface="Times New Roman" panose="02020603050405020304" pitchFamily="18" charset="0"/>
                              <a:cs typeface="Times New Roman" panose="02020603050405020304" pitchFamily="18" charset="0"/>
                            </a:rPr>
                            <a:t> </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smtClean="0">
                              <a:latin typeface="Times New Roman" panose="02020603050405020304" pitchFamily="18" charset="0"/>
                              <a:cs typeface="Times New Roman" panose="02020603050405020304" pitchFamily="18" charset="0"/>
                            </a:rPr>
                            <a:t>O(|V|+|E|) </a:t>
                          </a:r>
                          <a:endParaRPr lang="en-US"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200463" t="-315432" r="-463" b="-1235"/>
                          </a:stretch>
                        </a:blipFill>
                      </a:tcPr>
                    </a:tc>
                    <a:extLst>
                      <a:ext uri="{0D108BD9-81ED-4DB2-BD59-A6C34878D82A}">
                        <a16:rowId xmlns:a16="http://schemas.microsoft.com/office/drawing/2014/main" val="2585215293"/>
                      </a:ext>
                    </a:extLst>
                  </a:tr>
                </a:tbl>
              </a:graphicData>
            </a:graphic>
          </p:graphicFrame>
        </mc:Fallback>
      </mc:AlternateContent>
      <p:sp>
        <p:nvSpPr>
          <p:cNvPr id="2" name="Rectangle 1"/>
          <p:cNvSpPr/>
          <p:nvPr/>
        </p:nvSpPr>
        <p:spPr>
          <a:xfrm>
            <a:off x="1929499" y="105769"/>
            <a:ext cx="8399417" cy="430887"/>
          </a:xfrm>
          <a:prstGeom prst="rect">
            <a:avLst/>
          </a:prstGeom>
        </p:spPr>
        <p:txBody>
          <a:bodyPr wrap="square">
            <a:spAutoFit/>
          </a:bodyPr>
          <a:lstStyle/>
          <a:p>
            <a:r>
              <a:rPr lang="en-US" sz="2200" b="1" dirty="0">
                <a:solidFill>
                  <a:schemeClr val="bg1"/>
                </a:solidFill>
                <a:latin typeface="Times New Roman" panose="02020603050405020304" pitchFamily="18" charset="0"/>
                <a:cs typeface="Times New Roman" panose="02020603050405020304" pitchFamily="18" charset="0"/>
              </a:rPr>
              <a:t>6. </a:t>
            </a:r>
            <a:r>
              <a:rPr lang="en-US" sz="2200" b="1" dirty="0" err="1">
                <a:solidFill>
                  <a:schemeClr val="bg1"/>
                </a:solidFill>
                <a:latin typeface="Times New Roman" panose="02020603050405020304" pitchFamily="18" charset="0"/>
                <a:cs typeface="Times New Roman" panose="02020603050405020304" pitchFamily="18" charset="0"/>
              </a:rPr>
              <a:t>PHÂN</a:t>
            </a:r>
            <a:r>
              <a:rPr lang="en-US" sz="2200" b="1" dirty="0">
                <a:solidFill>
                  <a:schemeClr val="bg1"/>
                </a:solidFill>
                <a:latin typeface="Times New Roman" panose="02020603050405020304" pitchFamily="18" charset="0"/>
                <a:cs typeface="Times New Roman" panose="02020603050405020304" pitchFamily="18" charset="0"/>
              </a:rPr>
              <a:t> </a:t>
            </a:r>
            <a:r>
              <a:rPr lang="en-US" sz="2200" b="1" dirty="0" err="1">
                <a:solidFill>
                  <a:schemeClr val="bg1"/>
                </a:solidFill>
                <a:latin typeface="Times New Roman" panose="02020603050405020304" pitchFamily="18" charset="0"/>
                <a:cs typeface="Times New Roman" panose="02020603050405020304" pitchFamily="18" charset="0"/>
              </a:rPr>
              <a:t>TÍCH</a:t>
            </a:r>
            <a:r>
              <a:rPr lang="en-US" sz="2200" b="1" dirty="0">
                <a:solidFill>
                  <a:schemeClr val="bg1"/>
                </a:solidFill>
                <a:latin typeface="Times New Roman" panose="02020603050405020304" pitchFamily="18" charset="0"/>
                <a:cs typeface="Times New Roman" panose="02020603050405020304" pitchFamily="18" charset="0"/>
              </a:rPr>
              <a:t> </a:t>
            </a:r>
            <a:r>
              <a:rPr lang="en-US" sz="2200" b="1" dirty="0" err="1">
                <a:solidFill>
                  <a:schemeClr val="bg1"/>
                </a:solidFill>
                <a:latin typeface="Times New Roman" panose="02020603050405020304" pitchFamily="18" charset="0"/>
                <a:cs typeface="Times New Roman" panose="02020603050405020304" pitchFamily="18" charset="0"/>
              </a:rPr>
              <a:t>ĐÁNH</a:t>
            </a:r>
            <a:r>
              <a:rPr lang="en-US" sz="2200" b="1" dirty="0">
                <a:solidFill>
                  <a:schemeClr val="bg1"/>
                </a:solidFill>
                <a:latin typeface="Times New Roman" panose="02020603050405020304" pitchFamily="18" charset="0"/>
                <a:cs typeface="Times New Roman" panose="02020603050405020304" pitchFamily="18" charset="0"/>
              </a:rPr>
              <a:t> </a:t>
            </a:r>
            <a:r>
              <a:rPr lang="en-US" sz="2200" b="1" dirty="0" err="1">
                <a:solidFill>
                  <a:schemeClr val="bg1"/>
                </a:solidFill>
                <a:latin typeface="Times New Roman" panose="02020603050405020304" pitchFamily="18" charset="0"/>
                <a:cs typeface="Times New Roman" panose="02020603050405020304" pitchFamily="18" charset="0"/>
              </a:rPr>
              <a:t>GIÁ</a:t>
            </a:r>
            <a:r>
              <a:rPr lang="en-US" sz="2200" b="1" dirty="0">
                <a:solidFill>
                  <a:schemeClr val="bg1"/>
                </a:solidFill>
                <a:latin typeface="Times New Roman" panose="02020603050405020304" pitchFamily="18" charset="0"/>
                <a:cs typeface="Times New Roman" panose="02020603050405020304" pitchFamily="18" charset="0"/>
              </a:rPr>
              <a:t> </a:t>
            </a:r>
            <a:r>
              <a:rPr lang="en-US" sz="2200" b="1" dirty="0" err="1">
                <a:solidFill>
                  <a:schemeClr val="bg1"/>
                </a:solidFill>
                <a:latin typeface="Times New Roman" panose="02020603050405020304" pitchFamily="18" charset="0"/>
                <a:cs typeface="Times New Roman" panose="02020603050405020304" pitchFamily="18" charset="0"/>
              </a:rPr>
              <a:t>CÁC</a:t>
            </a:r>
            <a:r>
              <a:rPr lang="en-US" sz="2200" b="1" dirty="0">
                <a:solidFill>
                  <a:schemeClr val="bg1"/>
                </a:solidFill>
                <a:latin typeface="Times New Roman" panose="02020603050405020304" pitchFamily="18" charset="0"/>
                <a:cs typeface="Times New Roman" panose="02020603050405020304" pitchFamily="18" charset="0"/>
              </a:rPr>
              <a:t> </a:t>
            </a:r>
            <a:r>
              <a:rPr lang="en-US" sz="2200" b="1" dirty="0" err="1">
                <a:solidFill>
                  <a:schemeClr val="bg1"/>
                </a:solidFill>
                <a:latin typeface="Times New Roman" panose="02020603050405020304" pitchFamily="18" charset="0"/>
                <a:cs typeface="Times New Roman" panose="02020603050405020304" pitchFamily="18" charset="0"/>
              </a:rPr>
              <a:t>THUẬT</a:t>
            </a:r>
            <a:r>
              <a:rPr lang="en-US" sz="2200" b="1" dirty="0">
                <a:solidFill>
                  <a:schemeClr val="bg1"/>
                </a:solidFill>
                <a:latin typeface="Times New Roman" panose="02020603050405020304" pitchFamily="18" charset="0"/>
                <a:cs typeface="Times New Roman" panose="02020603050405020304" pitchFamily="18" charset="0"/>
              </a:rPr>
              <a:t> </a:t>
            </a:r>
            <a:r>
              <a:rPr lang="en-US" sz="2200" b="1" dirty="0" err="1">
                <a:solidFill>
                  <a:schemeClr val="bg1"/>
                </a:solidFill>
                <a:latin typeface="Times New Roman" panose="02020603050405020304" pitchFamily="18" charset="0"/>
                <a:cs typeface="Times New Roman" panose="02020603050405020304" pitchFamily="18" charset="0"/>
              </a:rPr>
              <a:t>TOÁN</a:t>
            </a:r>
            <a:r>
              <a:rPr lang="en-US" sz="2200" b="1" dirty="0">
                <a:solidFill>
                  <a:schemeClr val="bg1"/>
                </a:solidFill>
                <a:latin typeface="Times New Roman" panose="02020603050405020304" pitchFamily="18" charset="0"/>
                <a:cs typeface="Times New Roman" panose="02020603050405020304" pitchFamily="18" charset="0"/>
              </a:rPr>
              <a:t> </a:t>
            </a:r>
            <a:r>
              <a:rPr lang="en-US" sz="2200" b="1" dirty="0" err="1">
                <a:solidFill>
                  <a:schemeClr val="bg1"/>
                </a:solidFill>
                <a:latin typeface="Times New Roman" panose="02020603050405020304" pitchFamily="18" charset="0"/>
                <a:cs typeface="Times New Roman" panose="02020603050405020304" pitchFamily="18" charset="0"/>
              </a:rPr>
              <a:t>TRÊN</a:t>
            </a:r>
            <a:r>
              <a:rPr lang="en-US" sz="2200" b="1" dirty="0">
                <a:solidFill>
                  <a:schemeClr val="bg1"/>
                </a:solidFill>
                <a:latin typeface="Times New Roman" panose="02020603050405020304" pitchFamily="18" charset="0"/>
                <a:cs typeface="Times New Roman" panose="02020603050405020304" pitchFamily="18" charset="0"/>
              </a:rPr>
              <a:t> </a:t>
            </a:r>
            <a:r>
              <a:rPr lang="en-US" sz="2200" b="1" dirty="0" err="1">
                <a:solidFill>
                  <a:schemeClr val="bg1"/>
                </a:solidFill>
                <a:latin typeface="Times New Roman" panose="02020603050405020304" pitchFamily="18" charset="0"/>
                <a:cs typeface="Times New Roman" panose="02020603050405020304" pitchFamily="18" charset="0"/>
              </a:rPr>
              <a:t>ĐỒ</a:t>
            </a:r>
            <a:r>
              <a:rPr lang="en-US" sz="2200" b="1" dirty="0">
                <a:solidFill>
                  <a:schemeClr val="bg1"/>
                </a:solidFill>
                <a:latin typeface="Times New Roman" panose="02020603050405020304" pitchFamily="18" charset="0"/>
                <a:cs typeface="Times New Roman" panose="02020603050405020304" pitchFamily="18" charset="0"/>
              </a:rPr>
              <a:t> </a:t>
            </a:r>
            <a:r>
              <a:rPr lang="en-US" sz="2200" b="1" dirty="0" err="1">
                <a:solidFill>
                  <a:schemeClr val="bg1"/>
                </a:solidFill>
                <a:latin typeface="Times New Roman" panose="02020603050405020304" pitchFamily="18" charset="0"/>
                <a:cs typeface="Times New Roman" panose="02020603050405020304" pitchFamily="18" charset="0"/>
              </a:rPr>
              <a:t>THỊ</a:t>
            </a:r>
            <a:endParaRPr lang="en-US" sz="2200" b="1" dirty="0">
              <a:solidFill>
                <a:schemeClr val="bg1"/>
              </a:solidFill>
              <a:latin typeface="Times New Roman" panose="02020603050405020304" pitchFamily="18" charset="0"/>
              <a:cs typeface="Times New Roman" panose="02020603050405020304" pitchFamily="18" charset="0"/>
            </a:endParaRPr>
          </a:p>
        </p:txBody>
      </p:sp>
      <p:pic>
        <p:nvPicPr>
          <p:cNvPr id="5" name="Content Placeholder 2">
            <a:extLst>
              <a:ext uri="{FF2B5EF4-FFF2-40B4-BE49-F238E27FC236}">
                <a16:creationId xmlns:a16="http://schemas.microsoft.com/office/drawing/2014/main" id="{F9381A0D-E257-4854-9700-C6FCB139E1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1924" y="97631"/>
            <a:ext cx="550863" cy="749300"/>
          </a:xfrm>
          <a:prstGeom prst="rect">
            <a:avLst/>
          </a:prstGeom>
        </p:spPr>
      </p:pic>
    </p:spTree>
    <p:extLst>
      <p:ext uri="{BB962C8B-B14F-4D97-AF65-F5344CB8AC3E}">
        <p14:creationId xmlns:p14="http://schemas.microsoft.com/office/powerpoint/2010/main" val="3336313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ircle(in)">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F4E2CDB-BA8C-4D1A-B66D-2A7AA669F539}"/>
              </a:ext>
            </a:extLst>
          </p:cNvPr>
          <p:cNvSpPr txBox="1"/>
          <p:nvPr/>
        </p:nvSpPr>
        <p:spPr>
          <a:xfrm>
            <a:off x="1624614" y="106532"/>
            <a:ext cx="7093258" cy="584775"/>
          </a:xfrm>
          <a:prstGeom prst="rect">
            <a:avLst/>
          </a:prstGeom>
          <a:noFill/>
        </p:spPr>
        <p:txBody>
          <a:bodyPr wrap="square" rtlCol="0">
            <a:spAutoFit/>
          </a:bodyPr>
          <a:lstStyle/>
          <a:p>
            <a:pPr algn="ctr"/>
            <a:r>
              <a:rPr lang="en-US" sz="3200" b="1" dirty="0" err="1">
                <a:solidFill>
                  <a:schemeClr val="bg1"/>
                </a:solidFill>
                <a:latin typeface="Times New Roman" panose="02020603050405020304" pitchFamily="18" charset="0"/>
                <a:cs typeface="Times New Roman" panose="02020603050405020304" pitchFamily="18" charset="0"/>
              </a:rPr>
              <a:t>CÂU</a:t>
            </a:r>
            <a:r>
              <a:rPr lang="en-US" sz="3200" b="1" dirty="0">
                <a:solidFill>
                  <a:schemeClr val="bg1"/>
                </a:solidFill>
                <a:latin typeface="Times New Roman" panose="02020603050405020304" pitchFamily="18" charset="0"/>
                <a:cs typeface="Times New Roman" panose="02020603050405020304" pitchFamily="18" charset="0"/>
              </a:rPr>
              <a:t> </a:t>
            </a:r>
            <a:r>
              <a:rPr lang="en-US" sz="3200" b="1" dirty="0" err="1">
                <a:solidFill>
                  <a:schemeClr val="bg1"/>
                </a:solidFill>
                <a:latin typeface="Times New Roman" panose="02020603050405020304" pitchFamily="18" charset="0"/>
                <a:cs typeface="Times New Roman" panose="02020603050405020304" pitchFamily="18" charset="0"/>
              </a:rPr>
              <a:t>HỎI</a:t>
            </a:r>
            <a:endParaRPr lang="en-US" sz="3200" b="1" dirty="0">
              <a:solidFill>
                <a:schemeClr val="bg1"/>
              </a:solidFill>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249A093-5945-4A58-80CC-9AD7775E8964}"/>
              </a:ext>
            </a:extLst>
          </p:cNvPr>
          <p:cNvSpPr txBox="1"/>
          <p:nvPr/>
        </p:nvSpPr>
        <p:spPr>
          <a:xfrm>
            <a:off x="1083076" y="1376039"/>
            <a:ext cx="8416031" cy="1323439"/>
          </a:xfrm>
          <a:prstGeom prst="rect">
            <a:avLst/>
          </a:prstGeom>
          <a:noFill/>
        </p:spPr>
        <p:txBody>
          <a:bodyPr wrap="square" rtlCol="0">
            <a:spAutoFit/>
          </a:bodyPr>
          <a:lstStyle/>
          <a:p>
            <a:r>
              <a:rPr lang="en-US" sz="2000" u="sng" dirty="0" err="1">
                <a:latin typeface="Times New Roman" panose="02020603050405020304" pitchFamily="18" charset="0"/>
                <a:cs typeface="Times New Roman" panose="02020603050405020304" pitchFamily="18" charset="0"/>
              </a:rPr>
              <a:t>Câu</a:t>
            </a:r>
            <a:r>
              <a:rPr lang="en-US" sz="2000" u="sng"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Muốn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lựa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chọn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duyệt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theo</a:t>
            </a:r>
            <a:r>
              <a:rPr lang="en-US" sz="2000" dirty="0">
                <a:latin typeface="Times New Roman" panose="02020603050405020304" pitchFamily="18" charset="0"/>
                <a:cs typeface="Times New Roman" panose="02020603050405020304" pitchFamily="18" charset="0"/>
              </a:rPr>
              <a:t> DFS hay </a:t>
            </a:r>
            <a:r>
              <a:rPr lang="en-US" sz="2000" dirty="0" err="1">
                <a:latin typeface="Times New Roman" panose="02020603050405020304" pitchFamily="18" charset="0"/>
                <a:cs typeface="Times New Roman" panose="02020603050405020304" pitchFamily="18" charset="0"/>
              </a:rPr>
              <a:t>BFS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thì</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phải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dựa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tiêu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chí</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nào</a:t>
            </a:r>
            <a:r>
              <a:rPr lang="en-US" sz="2000" dirty="0">
                <a:latin typeface="Times New Roman" panose="02020603050405020304" pitchFamily="18" charset="0"/>
                <a:cs typeface="Times New Roman" panose="02020603050405020304" pitchFamily="18" charset="0"/>
              </a:rPr>
              <a:t>?</a:t>
            </a:r>
          </a:p>
          <a:p>
            <a:r>
              <a:rPr lang="en-US" sz="2000" u="sng" dirty="0" err="1">
                <a:latin typeface="Times New Roman" panose="02020603050405020304" pitchFamily="18" charset="0"/>
                <a:cs typeface="Times New Roman" panose="02020603050405020304" pitchFamily="18" charset="0"/>
              </a:rPr>
              <a:t>Câu</a:t>
            </a:r>
            <a:r>
              <a:rPr lang="en-US" sz="2000" u="sng" dirty="0">
                <a:latin typeface="Times New Roman" panose="02020603050405020304" pitchFamily="18" charset="0"/>
                <a:cs typeface="Times New Roman" panose="02020603050405020304" pitchFamily="18" charset="0"/>
              </a:rPr>
              <a:t> 2: </a:t>
            </a:r>
            <a:r>
              <a:rPr lang="en-US" sz="2000" dirty="0" err="1">
                <a:latin typeface="Times New Roman" panose="02020603050405020304" pitchFamily="18" charset="0"/>
                <a:cs typeface="Times New Roman" panose="02020603050405020304" pitchFamily="18" charset="0"/>
              </a:rPr>
              <a:t>Để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biến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đổi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BFS</a:t>
            </a:r>
            <a:r>
              <a:rPr lang="en-US" sz="2000" dirty="0">
                <a:latin typeface="Times New Roman" panose="02020603050405020304" pitchFamily="18" charset="0"/>
                <a:cs typeface="Times New Roman" panose="02020603050405020304" pitchFamily="18" charset="0"/>
              </a:rPr>
              <a:t> sang DFS ta </a:t>
            </a:r>
            <a:r>
              <a:rPr lang="en-US" sz="2000" dirty="0" err="1">
                <a:latin typeface="Times New Roman" panose="02020603050405020304" pitchFamily="18" charset="0"/>
                <a:cs typeface="Times New Roman" panose="02020603050405020304" pitchFamily="18" charset="0"/>
              </a:rPr>
              <a:t>chỉ</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gì</a:t>
            </a:r>
            <a:r>
              <a:rPr lang="en-US" sz="2000" dirty="0">
                <a:latin typeface="Times New Roman" panose="02020603050405020304" pitchFamily="18" charset="0"/>
                <a:cs typeface="Times New Roman" panose="02020603050405020304" pitchFamily="18" charset="0"/>
              </a:rPr>
              <a:t> ?</a:t>
            </a:r>
          </a:p>
          <a:p>
            <a:r>
              <a:rPr lang="en-US" sz="2000" u="sng" dirty="0" err="1">
                <a:latin typeface="Times New Roman" panose="02020603050405020304" pitchFamily="18" charset="0"/>
                <a:cs typeface="Times New Roman" panose="02020603050405020304" pitchFamily="18" charset="0"/>
              </a:rPr>
              <a:t>Câu</a:t>
            </a:r>
            <a:r>
              <a:rPr lang="en-US" sz="2000" u="sng" dirty="0">
                <a:latin typeface="Times New Roman" panose="02020603050405020304" pitchFamily="18" charset="0"/>
                <a:cs typeface="Times New Roman" panose="02020603050405020304" pitchFamily="18" charset="0"/>
              </a:rPr>
              <a:t> 3: </a:t>
            </a:r>
            <a:r>
              <a:rPr lang="en-US" sz="2000" dirty="0" err="1">
                <a:latin typeface="Times New Roman" panose="02020603050405020304" pitchFamily="18" charset="0"/>
                <a:cs typeface="Times New Roman" panose="02020603050405020304" pitchFamily="18" charset="0"/>
              </a:rPr>
              <a:t>BFS</a:t>
            </a:r>
            <a:r>
              <a:rPr lang="en-US" sz="2000" dirty="0">
                <a:latin typeface="Times New Roman" panose="02020603050405020304" pitchFamily="18" charset="0"/>
                <a:cs typeface="Times New Roman" panose="02020603050405020304" pitchFamily="18" charset="0"/>
              </a:rPr>
              <a:t> hay DFS </a:t>
            </a:r>
            <a:r>
              <a:rPr lang="en-US" sz="2000" dirty="0" err="1">
                <a:latin typeface="Times New Roman" panose="02020603050405020304" pitchFamily="18" charset="0"/>
                <a:cs typeface="Times New Roman" panose="02020603050405020304" pitchFamily="18" charset="0"/>
              </a:rPr>
              <a:t>tốn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bộ</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nhớ</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Vì</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sao</a:t>
            </a:r>
            <a:r>
              <a:rPr lang="en-US" sz="2000" dirty="0">
                <a:latin typeface="Times New Roman" panose="02020603050405020304" pitchFamily="18" charset="0"/>
                <a:cs typeface="Times New Roman" panose="02020603050405020304" pitchFamily="18" charset="0"/>
              </a:rPr>
              <a:t>?</a:t>
            </a:r>
          </a:p>
        </p:txBody>
      </p:sp>
      <p:pic>
        <p:nvPicPr>
          <p:cNvPr id="4" name="Content Placeholder 2">
            <a:extLst>
              <a:ext uri="{FF2B5EF4-FFF2-40B4-BE49-F238E27FC236}">
                <a16:creationId xmlns:a16="http://schemas.microsoft.com/office/drawing/2014/main" id="{EB5C2374-2EDE-4FBA-BE34-F60321CB319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1924" y="97631"/>
            <a:ext cx="550863" cy="749300"/>
          </a:xfrm>
          <a:prstGeom prst="rect">
            <a:avLst/>
          </a:prstGeom>
        </p:spPr>
      </p:pic>
    </p:spTree>
    <p:extLst>
      <p:ext uri="{BB962C8B-B14F-4D97-AF65-F5344CB8AC3E}">
        <p14:creationId xmlns:p14="http://schemas.microsoft.com/office/powerpoint/2010/main" val="22114206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3" name="TextBox 2"/>
          <p:cNvSpPr txBox="1"/>
          <p:nvPr/>
        </p:nvSpPr>
        <p:spPr>
          <a:xfrm>
            <a:off x="5427784" y="5404339"/>
            <a:ext cx="3774831" cy="707886"/>
          </a:xfrm>
          <a:prstGeom prst="rect">
            <a:avLst/>
          </a:prstGeom>
          <a:noFill/>
        </p:spPr>
        <p:txBody>
          <a:bodyPr wrap="square" rtlCol="0">
            <a:spAutoFit/>
          </a:bodyPr>
          <a:lstStyle/>
          <a:p>
            <a:r>
              <a:rPr lang="en-US" sz="4000" dirty="0">
                <a:solidFill>
                  <a:schemeClr val="bg1"/>
                </a:solidFill>
                <a:latin typeface="Arial Black" pitchFamily="34" charset="0"/>
                <a:cs typeface="Arial" pitchFamily="34" charset="0"/>
              </a:rPr>
              <a:t>THANK YOU</a:t>
            </a:r>
          </a:p>
        </p:txBody>
      </p:sp>
      <p:pic>
        <p:nvPicPr>
          <p:cNvPr id="4" name="Content Placeholder 2"/>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0" y="95250"/>
            <a:ext cx="550863" cy="749300"/>
          </a:xfrm>
        </p:spPr>
      </p:pic>
    </p:spTree>
    <p:extLst>
      <p:ext uri="{BB962C8B-B14F-4D97-AF65-F5344CB8AC3E}">
        <p14:creationId xmlns:p14="http://schemas.microsoft.com/office/powerpoint/2010/main" val="611051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C20B4A-F002-40BF-8F5F-82FA90E6198B}"/>
              </a:ext>
            </a:extLst>
          </p:cNvPr>
          <p:cNvSpPr txBox="1"/>
          <p:nvPr/>
        </p:nvSpPr>
        <p:spPr>
          <a:xfrm>
            <a:off x="1917577" y="97654"/>
            <a:ext cx="6693763" cy="954107"/>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1. </a:t>
            </a:r>
            <a:r>
              <a:rPr lang="en-US" sz="2800" dirty="0" err="1">
                <a:solidFill>
                  <a:schemeClr val="bg1"/>
                </a:solidFill>
                <a:latin typeface="Times New Roman" panose="02020603050405020304" pitchFamily="18" charset="0"/>
                <a:cs typeface="Times New Roman" panose="02020603050405020304" pitchFamily="18" charset="0"/>
              </a:rPr>
              <a:t>ĐỒ</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THỊ</a:t>
            </a:r>
            <a:endParaRPr lang="en-US" sz="2800" dirty="0">
              <a:solidFill>
                <a:schemeClr val="bg1"/>
              </a:solidFill>
              <a:latin typeface="Times New Roman" panose="02020603050405020304" pitchFamily="18" charset="0"/>
              <a:cs typeface="Times New Roman" panose="02020603050405020304" pitchFamily="18" charset="0"/>
            </a:endParaRPr>
          </a:p>
          <a:p>
            <a:endParaRPr lang="en-US" sz="2800" dirty="0"/>
          </a:p>
        </p:txBody>
      </p:sp>
      <p:sp>
        <p:nvSpPr>
          <p:cNvPr id="4" name="TextBox 3">
            <a:extLst>
              <a:ext uri="{FF2B5EF4-FFF2-40B4-BE49-F238E27FC236}">
                <a16:creationId xmlns:a16="http://schemas.microsoft.com/office/drawing/2014/main" id="{0779872D-B55D-468B-8839-781CD8448503}"/>
              </a:ext>
            </a:extLst>
          </p:cNvPr>
          <p:cNvSpPr txBox="1"/>
          <p:nvPr/>
        </p:nvSpPr>
        <p:spPr>
          <a:xfrm>
            <a:off x="745724" y="1495644"/>
            <a:ext cx="8673483" cy="2215991"/>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b) </a:t>
            </a:r>
            <a:r>
              <a:rPr lang="en-US" sz="2000" dirty="0" err="1">
                <a:latin typeface="Times New Roman" panose="02020603050405020304" pitchFamily="18" charset="0"/>
                <a:cs typeface="Times New Roman" panose="02020603050405020304" pitchFamily="18" charset="0"/>
              </a:rPr>
              <a:t>Chức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năng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hệ</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thống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điện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thoại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chúng</a:t>
            </a:r>
            <a:r>
              <a:rPr lang="en-US" sz="2000" dirty="0">
                <a:latin typeface="Times New Roman" panose="02020603050405020304" pitchFamily="18" charset="0"/>
                <a:cs typeface="Times New Roman" panose="02020603050405020304" pitchFamily="18" charset="0"/>
              </a:rPr>
              <a:t> ta </a:t>
            </a:r>
            <a:r>
              <a:rPr lang="en-US" sz="2000" dirty="0" err="1">
                <a:latin typeface="Times New Roman" panose="02020603050405020304" pitchFamily="18" charset="0"/>
                <a:cs typeface="Times New Roman" panose="02020603050405020304" pitchFamily="18" charset="0"/>
              </a:rPr>
              <a:t>cần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chọn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nguy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cơ</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tắc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nghẽn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thấp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nhiều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trước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giữa</a:t>
            </a:r>
            <a:r>
              <a:rPr lang="en-US" sz="2000" dirty="0">
                <a:latin typeface="Times New Roman" panose="02020603050405020304" pitchFamily="18" charset="0"/>
                <a:cs typeface="Times New Roman" panose="02020603050405020304" pitchFamily="18" charset="0"/>
              </a:rPr>
              <a:t> 2 </a:t>
            </a:r>
            <a:r>
              <a:rPr lang="en-US" sz="2000" dirty="0" err="1">
                <a:latin typeface="Times New Roman" panose="02020603050405020304" pitchFamily="18" charset="0"/>
                <a:cs typeface="Times New Roman" panose="02020603050405020304" pitchFamily="18" charset="0"/>
              </a:rPr>
              <a:t>tổng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đài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chuyển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mạch</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lĩnh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vực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giao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thông</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tìm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đường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ngắn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nhất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giữa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hai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thành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phố</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định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xem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hay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nối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từ</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trang</a:t>
            </a:r>
            <a:r>
              <a:rPr lang="en-US" sz="2000" dirty="0">
                <a:latin typeface="Times New Roman" panose="02020603050405020304" pitchFamily="18" charset="0"/>
                <a:cs typeface="Times New Roman" panose="02020603050405020304" pitchFamily="18" charset="0"/>
              </a:rPr>
              <a:t> web </a:t>
            </a:r>
            <a:r>
              <a:rPr lang="en-US" sz="2000" dirty="0" err="1">
                <a:latin typeface="Times New Roman" panose="02020603050405020304" pitchFamily="18" charset="0"/>
                <a:cs typeface="Times New Roman" panose="02020603050405020304" pitchFamily="18" charset="0"/>
              </a:rPr>
              <a:t>này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đén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trang</a:t>
            </a:r>
            <a:r>
              <a:rPr lang="en-US" sz="2000" dirty="0">
                <a:latin typeface="Times New Roman" panose="02020603050405020304" pitchFamily="18" charset="0"/>
                <a:cs typeface="Times New Roman" panose="02020603050405020304" pitchFamily="18" charset="0"/>
              </a:rPr>
              <a:t> web </a:t>
            </a:r>
            <a:r>
              <a:rPr lang="en-US" sz="2000" dirty="0" err="1">
                <a:latin typeface="Times New Roman" panose="02020603050405020304" pitchFamily="18" charset="0"/>
                <a:cs typeface="Times New Roman" panose="02020603050405020304" pitchFamily="18" charset="0"/>
              </a:rPr>
              <a:t>khác</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Xác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định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tự</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học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chương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đào</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tạo</a:t>
            </a:r>
            <a:r>
              <a:rPr lang="en-US" sz="2000" dirty="0">
                <a:latin typeface="Times New Roman" panose="02020603050405020304" pitchFamily="18" charset="0"/>
                <a:cs typeface="Times New Roman" panose="02020603050405020304" pitchFamily="18" charset="0"/>
              </a:rPr>
              <a:t>.</a:t>
            </a:r>
          </a:p>
          <a:p>
            <a:endParaRPr lang="en-US" dirty="0"/>
          </a:p>
        </p:txBody>
      </p:sp>
      <p:pic>
        <p:nvPicPr>
          <p:cNvPr id="5" name="Content Placeholder 2">
            <a:extLst>
              <a:ext uri="{FF2B5EF4-FFF2-40B4-BE49-F238E27FC236}">
                <a16:creationId xmlns:a16="http://schemas.microsoft.com/office/drawing/2014/main" id="{C654D88E-06AC-4476-A8B4-3F9C12CD5D5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2923" y="97654"/>
            <a:ext cx="550863" cy="749300"/>
          </a:xfrm>
          <a:prstGeom prst="rect">
            <a:avLst/>
          </a:prstGeom>
        </p:spPr>
      </p:pic>
    </p:spTree>
    <p:extLst>
      <p:ext uri="{BB962C8B-B14F-4D97-AF65-F5344CB8AC3E}">
        <p14:creationId xmlns:p14="http://schemas.microsoft.com/office/powerpoint/2010/main" val="3905743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1000"/>
                                        <p:tgtEl>
                                          <p:spTgt spid="4">
                                            <p:txEl>
                                              <p:pRg st="1" end="1"/>
                                            </p:txEl>
                                          </p:spTgt>
                                        </p:tgtEl>
                                      </p:cBhvr>
                                    </p:animEffect>
                                    <p:anim calcmode="lin" valueType="num">
                                      <p:cBhvr>
                                        <p:cTn id="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xEl>
                                              <p:pRg st="2" end="2"/>
                                            </p:txEl>
                                          </p:spTgt>
                                        </p:tgtEl>
                                        <p:attrNameLst>
                                          <p:attrName>style.visibility</p:attrName>
                                        </p:attrNameLst>
                                      </p:cBhvr>
                                      <p:to>
                                        <p:strVal val="visible"/>
                                      </p:to>
                                    </p:set>
                                    <p:animEffect transition="in" filter="fade">
                                      <p:cBhvr>
                                        <p:cTn id="14" dur="1000"/>
                                        <p:tgtEl>
                                          <p:spTgt spid="4">
                                            <p:txEl>
                                              <p:pRg st="2" end="2"/>
                                            </p:txEl>
                                          </p:spTgt>
                                        </p:tgtEl>
                                      </p:cBhvr>
                                    </p:animEffect>
                                    <p:anim calcmode="lin" valueType="num">
                                      <p:cBhvr>
                                        <p:cTn id="15"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animEffect transition="in" filter="fade">
                                      <p:cBhvr>
                                        <p:cTn id="21" dur="1000"/>
                                        <p:tgtEl>
                                          <p:spTgt spid="4">
                                            <p:txEl>
                                              <p:pRg st="3" end="3"/>
                                            </p:txEl>
                                          </p:spTgt>
                                        </p:tgtEl>
                                      </p:cBhvr>
                                    </p:animEffect>
                                    <p:anim calcmode="lin" valueType="num">
                                      <p:cBhvr>
                                        <p:cTn id="22"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4">
                                            <p:txEl>
                                              <p:pRg st="4" end="4"/>
                                            </p:txEl>
                                          </p:spTgt>
                                        </p:tgtEl>
                                        <p:attrNameLst>
                                          <p:attrName>style.visibility</p:attrName>
                                        </p:attrNameLst>
                                      </p:cBhvr>
                                      <p:to>
                                        <p:strVal val="visible"/>
                                      </p:to>
                                    </p:set>
                                    <p:animEffect transition="in" filter="fade">
                                      <p:cBhvr>
                                        <p:cTn id="28" dur="1000"/>
                                        <p:tgtEl>
                                          <p:spTgt spid="4">
                                            <p:txEl>
                                              <p:pRg st="4" end="4"/>
                                            </p:txEl>
                                          </p:spTgt>
                                        </p:tgtEl>
                                      </p:cBhvr>
                                    </p:animEffect>
                                    <p:anim calcmode="lin" valueType="num">
                                      <p:cBhvr>
                                        <p:cTn id="29"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DD3A2D-B9EF-423D-B7C3-8D8AAF6D1E2A}"/>
              </a:ext>
            </a:extLst>
          </p:cNvPr>
          <p:cNvSpPr txBox="1"/>
          <p:nvPr/>
        </p:nvSpPr>
        <p:spPr>
          <a:xfrm>
            <a:off x="1935332" y="115410"/>
            <a:ext cx="6391922" cy="954107"/>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1. </a:t>
            </a:r>
            <a:r>
              <a:rPr lang="en-US" sz="2800" dirty="0" err="1">
                <a:solidFill>
                  <a:schemeClr val="bg1"/>
                </a:solidFill>
                <a:latin typeface="Times New Roman" panose="02020603050405020304" pitchFamily="18" charset="0"/>
                <a:cs typeface="Times New Roman" panose="02020603050405020304" pitchFamily="18" charset="0"/>
              </a:rPr>
              <a:t>ĐỒ</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THỊ</a:t>
            </a:r>
            <a:endParaRPr lang="en-US" sz="2800" dirty="0"/>
          </a:p>
          <a:p>
            <a:endParaRPr lang="en-US" sz="2800" dirty="0"/>
          </a:p>
        </p:txBody>
      </p:sp>
      <p:sp>
        <p:nvSpPr>
          <p:cNvPr id="3" name="TextBox 2">
            <a:extLst>
              <a:ext uri="{FF2B5EF4-FFF2-40B4-BE49-F238E27FC236}">
                <a16:creationId xmlns:a16="http://schemas.microsoft.com/office/drawing/2014/main" id="{48018D42-F0F9-4CB6-B8D2-4D8A5F034B95}"/>
              </a:ext>
            </a:extLst>
          </p:cNvPr>
          <p:cNvSpPr txBox="1"/>
          <p:nvPr/>
        </p:nvSpPr>
        <p:spPr>
          <a:xfrm>
            <a:off x="630315" y="1127464"/>
            <a:ext cx="8966446" cy="923330"/>
          </a:xfrm>
          <a:prstGeom prst="rect">
            <a:avLst/>
          </a:prstGeom>
          <a:noFill/>
        </p:spPr>
        <p:txBody>
          <a:bodyPr wrap="square" rtlCol="0">
            <a:spAutoFit/>
          </a:bodyPr>
          <a:lstStyle/>
          <a:p>
            <a:r>
              <a:rPr lang="en-US" dirty="0"/>
              <a:t>c) </a:t>
            </a:r>
            <a:r>
              <a:rPr lang="en-US" dirty="0" err="1"/>
              <a:t>Phân</a:t>
            </a:r>
            <a:r>
              <a:rPr lang="en-US" dirty="0"/>
              <a:t> </a:t>
            </a:r>
            <a:r>
              <a:rPr lang="en-US" dirty="0" err="1"/>
              <a:t>loại</a:t>
            </a:r>
            <a:r>
              <a:rPr lang="en-US" dirty="0"/>
              <a:t> </a:t>
            </a:r>
            <a:r>
              <a:rPr lang="en-US" dirty="0" err="1"/>
              <a:t>đồ</a:t>
            </a:r>
            <a:r>
              <a:rPr lang="en-US" dirty="0"/>
              <a:t> </a:t>
            </a:r>
            <a:r>
              <a:rPr lang="en-US" dirty="0" err="1"/>
              <a:t>thị</a:t>
            </a:r>
            <a:r>
              <a:rPr lang="en-US" dirty="0"/>
              <a:t>:</a:t>
            </a:r>
          </a:p>
          <a:p>
            <a:endParaRPr lang="en-US" dirty="0"/>
          </a:p>
          <a:p>
            <a:endParaRPr lang="en-US" dirty="0"/>
          </a:p>
        </p:txBody>
      </p:sp>
      <p:sp>
        <p:nvSpPr>
          <p:cNvPr id="5" name="Rectangle 4">
            <a:extLst>
              <a:ext uri="{FF2B5EF4-FFF2-40B4-BE49-F238E27FC236}">
                <a16:creationId xmlns:a16="http://schemas.microsoft.com/office/drawing/2014/main" id="{3D5417FB-C46E-46F7-8338-C0F5E9014436}"/>
              </a:ext>
            </a:extLst>
          </p:cNvPr>
          <p:cNvSpPr/>
          <p:nvPr/>
        </p:nvSpPr>
        <p:spPr>
          <a:xfrm>
            <a:off x="3940942" y="1703372"/>
            <a:ext cx="2059620" cy="41730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Times New Roman" panose="02020603050405020304" pitchFamily="18" charset="0"/>
                <a:cs typeface="Times New Roman" panose="02020603050405020304" pitchFamily="18" charset="0"/>
              </a:rPr>
              <a:t>ĐỒ</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THỊ</a:t>
            </a:r>
            <a:endParaRPr lang="en-US"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25ABB4CD-092E-4047-8016-B09147FE23AE}"/>
              </a:ext>
            </a:extLst>
          </p:cNvPr>
          <p:cNvSpPr/>
          <p:nvPr/>
        </p:nvSpPr>
        <p:spPr>
          <a:xfrm>
            <a:off x="1634964" y="2967385"/>
            <a:ext cx="1384917" cy="532660"/>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Times New Roman" panose="02020603050405020304" pitchFamily="18" charset="0"/>
                <a:cs typeface="Times New Roman" panose="02020603050405020304" pitchFamily="18" charset="0"/>
              </a:rPr>
              <a:t>Có</a:t>
            </a:r>
            <a:r>
              <a:rPr lang="en-US" dirty="0">
                <a:latin typeface="Times New Roman" panose="02020603050405020304" pitchFamily="18" charset="0"/>
                <a:cs typeface="Times New Roman" panose="02020603050405020304" pitchFamily="18" charset="0"/>
              </a:rPr>
              <a:t> h</a:t>
            </a:r>
            <a:r>
              <a:rPr lang="vi-VN" dirty="0">
                <a:latin typeface="Times New Roman" panose="02020603050405020304" pitchFamily="18" charset="0"/>
                <a:cs typeface="Times New Roman" panose="02020603050405020304" pitchFamily="18" charset="0"/>
              </a:rPr>
              <a:t>ư</a:t>
            </a:r>
            <a:r>
              <a:rPr lang="en-US" dirty="0" err="1">
                <a:latin typeface="Times New Roman" panose="02020603050405020304" pitchFamily="18" charset="0"/>
                <a:cs typeface="Times New Roman" panose="02020603050405020304" pitchFamily="18" charset="0"/>
              </a:rPr>
              <a:t>ớng</a:t>
            </a:r>
            <a:endParaRPr lang="en-US"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B4CF209C-CFE9-40D6-9EE9-B69836061444}"/>
              </a:ext>
            </a:extLst>
          </p:cNvPr>
          <p:cNvSpPr/>
          <p:nvPr/>
        </p:nvSpPr>
        <p:spPr>
          <a:xfrm>
            <a:off x="4309366" y="2922975"/>
            <a:ext cx="1384917" cy="532660"/>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Times New Roman" panose="02020603050405020304" pitchFamily="18" charset="0"/>
                <a:cs typeface="Times New Roman" panose="02020603050405020304" pitchFamily="18" charset="0"/>
              </a:rPr>
              <a:t>Vô</a:t>
            </a:r>
            <a:r>
              <a:rPr lang="en-US" dirty="0">
                <a:latin typeface="Times New Roman" panose="02020603050405020304" pitchFamily="18" charset="0"/>
                <a:cs typeface="Times New Roman" panose="02020603050405020304" pitchFamily="18" charset="0"/>
              </a:rPr>
              <a:t> h</a:t>
            </a:r>
            <a:r>
              <a:rPr lang="vi-VN" dirty="0">
                <a:latin typeface="Times New Roman" panose="02020603050405020304" pitchFamily="18" charset="0"/>
                <a:cs typeface="Times New Roman" panose="02020603050405020304" pitchFamily="18" charset="0"/>
              </a:rPr>
              <a:t>ư</a:t>
            </a:r>
            <a:r>
              <a:rPr lang="en-US" dirty="0" err="1">
                <a:latin typeface="Times New Roman" panose="02020603050405020304" pitchFamily="18" charset="0"/>
                <a:cs typeface="Times New Roman" panose="02020603050405020304" pitchFamily="18" charset="0"/>
              </a:rPr>
              <a:t>ớng</a:t>
            </a:r>
            <a:endParaRPr lang="en-US"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918D8308-547E-4249-AB4C-2BE6D7EBA1B0}"/>
              </a:ext>
            </a:extLst>
          </p:cNvPr>
          <p:cNvSpPr/>
          <p:nvPr/>
        </p:nvSpPr>
        <p:spPr>
          <a:xfrm>
            <a:off x="6942337" y="2967385"/>
            <a:ext cx="1384917" cy="532660"/>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9" name="Rectangle 8">
            <a:extLst>
              <a:ext uri="{FF2B5EF4-FFF2-40B4-BE49-F238E27FC236}">
                <a16:creationId xmlns:a16="http://schemas.microsoft.com/office/drawing/2014/main" id="{49B53781-EF69-4145-9E88-B9B9AACE0E51}"/>
              </a:ext>
            </a:extLst>
          </p:cNvPr>
          <p:cNvSpPr/>
          <p:nvPr/>
        </p:nvSpPr>
        <p:spPr>
          <a:xfrm>
            <a:off x="1307973" y="4412148"/>
            <a:ext cx="736847" cy="568171"/>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Times New Roman" panose="02020603050405020304" pitchFamily="18" charset="0"/>
                <a:cs typeface="Times New Roman" panose="02020603050405020304" pitchFamily="18" charset="0"/>
              </a:rPr>
              <a:t>Đơn</a:t>
            </a:r>
            <a:endParaRPr lang="en-US" dirty="0">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67CE46E3-976B-46C2-A5A5-FF03C4AFDF38}"/>
              </a:ext>
            </a:extLst>
          </p:cNvPr>
          <p:cNvSpPr/>
          <p:nvPr/>
        </p:nvSpPr>
        <p:spPr>
          <a:xfrm>
            <a:off x="5325858" y="4412148"/>
            <a:ext cx="736847" cy="568171"/>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Times New Roman" panose="02020603050405020304" pitchFamily="18" charset="0"/>
                <a:cs typeface="Times New Roman" panose="02020603050405020304" pitchFamily="18" charset="0"/>
              </a:rPr>
              <a:t>Đa</a:t>
            </a:r>
            <a:endParaRPr lang="en-US"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C71FEBB5-D0FE-409A-8886-15F3B686F765}"/>
              </a:ext>
            </a:extLst>
          </p:cNvPr>
          <p:cNvSpPr/>
          <p:nvPr/>
        </p:nvSpPr>
        <p:spPr>
          <a:xfrm>
            <a:off x="2692890" y="4412148"/>
            <a:ext cx="736847" cy="568171"/>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Times New Roman" panose="02020603050405020304" pitchFamily="18" charset="0"/>
                <a:cs typeface="Times New Roman" panose="02020603050405020304" pitchFamily="18" charset="0"/>
              </a:rPr>
              <a:t>Đa</a:t>
            </a:r>
            <a:endParaRPr lang="en-US"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B8B5F808-412D-404D-B3AA-B480EC34C61B}"/>
              </a:ext>
            </a:extLst>
          </p:cNvPr>
          <p:cNvSpPr/>
          <p:nvPr/>
        </p:nvSpPr>
        <p:spPr>
          <a:xfrm>
            <a:off x="3940942" y="4412148"/>
            <a:ext cx="736847" cy="568171"/>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Times New Roman" panose="02020603050405020304" pitchFamily="18" charset="0"/>
                <a:cs typeface="Times New Roman" panose="02020603050405020304" pitchFamily="18" charset="0"/>
              </a:rPr>
              <a:t>Đơn</a:t>
            </a:r>
            <a:endParaRPr lang="en-US" dirty="0">
              <a:latin typeface="Times New Roman" panose="02020603050405020304" pitchFamily="18" charset="0"/>
              <a:cs typeface="Times New Roman" panose="02020603050405020304" pitchFamily="18" charset="0"/>
            </a:endParaRPr>
          </a:p>
        </p:txBody>
      </p:sp>
      <p:grpSp>
        <p:nvGrpSpPr>
          <p:cNvPr id="57" name="Group 56">
            <a:extLst>
              <a:ext uri="{FF2B5EF4-FFF2-40B4-BE49-F238E27FC236}">
                <a16:creationId xmlns:a16="http://schemas.microsoft.com/office/drawing/2014/main" id="{FEEF68AC-E679-4C68-8C44-C9819619B40D}"/>
              </a:ext>
            </a:extLst>
          </p:cNvPr>
          <p:cNvGrpSpPr/>
          <p:nvPr/>
        </p:nvGrpSpPr>
        <p:grpSpPr>
          <a:xfrm>
            <a:off x="1676396" y="3500045"/>
            <a:ext cx="1384918" cy="912103"/>
            <a:chOff x="1676396" y="3500045"/>
            <a:chExt cx="1384918" cy="912103"/>
          </a:xfrm>
        </p:grpSpPr>
        <p:cxnSp>
          <p:nvCxnSpPr>
            <p:cNvPr id="18" name="Straight Connector 17">
              <a:extLst>
                <a:ext uri="{FF2B5EF4-FFF2-40B4-BE49-F238E27FC236}">
                  <a16:creationId xmlns:a16="http://schemas.microsoft.com/office/drawing/2014/main" id="{AC330DB7-277F-4CA6-B30E-3E1208E97628}"/>
                </a:ext>
              </a:extLst>
            </p:cNvPr>
            <p:cNvCxnSpPr>
              <a:cxnSpLocks/>
            </p:cNvCxnSpPr>
            <p:nvPr/>
          </p:nvCxnSpPr>
          <p:spPr>
            <a:xfrm>
              <a:off x="1676396" y="3906175"/>
              <a:ext cx="138491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5685232-B498-4C3E-94BC-F0DCFFC580A3}"/>
                </a:ext>
              </a:extLst>
            </p:cNvPr>
            <p:cNvCxnSpPr>
              <a:cxnSpLocks/>
            </p:cNvCxnSpPr>
            <p:nvPr/>
          </p:nvCxnSpPr>
          <p:spPr>
            <a:xfrm>
              <a:off x="1676397" y="3906175"/>
              <a:ext cx="0" cy="5059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E0CB7932-CAE0-47AD-AFDB-3452AD5FFB51}"/>
                </a:ext>
              </a:extLst>
            </p:cNvPr>
            <p:cNvCxnSpPr>
              <a:cxnSpLocks/>
              <a:endCxn id="11" idx="0"/>
            </p:cNvCxnSpPr>
            <p:nvPr/>
          </p:nvCxnSpPr>
          <p:spPr>
            <a:xfrm>
              <a:off x="3061313" y="3906175"/>
              <a:ext cx="1" cy="5059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85E07B01-805F-40AA-B079-A278CC3A5F1A}"/>
                </a:ext>
              </a:extLst>
            </p:cNvPr>
            <p:cNvCxnSpPr>
              <a:stCxn id="6" idx="2"/>
            </p:cNvCxnSpPr>
            <p:nvPr/>
          </p:nvCxnSpPr>
          <p:spPr>
            <a:xfrm flipH="1">
              <a:off x="2327422" y="3500045"/>
              <a:ext cx="1" cy="408374"/>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C2E804B2-E497-469A-86A0-BDB2816C3E77}"/>
              </a:ext>
            </a:extLst>
          </p:cNvPr>
          <p:cNvGrpSpPr/>
          <p:nvPr/>
        </p:nvGrpSpPr>
        <p:grpSpPr>
          <a:xfrm>
            <a:off x="2327422" y="2120676"/>
            <a:ext cx="5307374" cy="846709"/>
            <a:chOff x="2327422" y="2120676"/>
            <a:chExt cx="5307374" cy="846709"/>
          </a:xfrm>
        </p:grpSpPr>
        <p:cxnSp>
          <p:nvCxnSpPr>
            <p:cNvPr id="14" name="Straight Connector 13">
              <a:extLst>
                <a:ext uri="{FF2B5EF4-FFF2-40B4-BE49-F238E27FC236}">
                  <a16:creationId xmlns:a16="http://schemas.microsoft.com/office/drawing/2014/main" id="{60A7AD7F-CA32-404B-9642-B0996A584C0F}"/>
                </a:ext>
              </a:extLst>
            </p:cNvPr>
            <p:cNvCxnSpPr/>
            <p:nvPr/>
          </p:nvCxnSpPr>
          <p:spPr>
            <a:xfrm>
              <a:off x="2368854" y="2476926"/>
              <a:ext cx="526594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F3C05D8-D6DA-41B3-98FB-EFF7804770EF}"/>
                </a:ext>
              </a:extLst>
            </p:cNvPr>
            <p:cNvCxnSpPr>
              <a:endCxn id="6" idx="0"/>
            </p:cNvCxnSpPr>
            <p:nvPr/>
          </p:nvCxnSpPr>
          <p:spPr>
            <a:xfrm>
              <a:off x="2327422" y="2479170"/>
              <a:ext cx="1" cy="488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BC858F9A-F0CD-4E61-B704-1C63501302F8}"/>
                </a:ext>
              </a:extLst>
            </p:cNvPr>
            <p:cNvCxnSpPr>
              <a:cxnSpLocks/>
              <a:endCxn id="8" idx="0"/>
            </p:cNvCxnSpPr>
            <p:nvPr/>
          </p:nvCxnSpPr>
          <p:spPr>
            <a:xfrm>
              <a:off x="7634793" y="2485805"/>
              <a:ext cx="3" cy="4815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8819B70-A687-4018-8ACA-680EB6728A1D}"/>
                </a:ext>
              </a:extLst>
            </p:cNvPr>
            <p:cNvCxnSpPr>
              <a:cxnSpLocks/>
              <a:endCxn id="7" idx="0"/>
            </p:cNvCxnSpPr>
            <p:nvPr/>
          </p:nvCxnSpPr>
          <p:spPr>
            <a:xfrm>
              <a:off x="5001823" y="2467988"/>
              <a:ext cx="2" cy="4549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6FE5425-9CB4-4CB3-899A-347EF0377269}"/>
                </a:ext>
              </a:extLst>
            </p:cNvPr>
            <p:cNvCxnSpPr/>
            <p:nvPr/>
          </p:nvCxnSpPr>
          <p:spPr>
            <a:xfrm flipH="1">
              <a:off x="5001821" y="2120676"/>
              <a:ext cx="1" cy="408374"/>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8" name="Group 57">
            <a:extLst>
              <a:ext uri="{FF2B5EF4-FFF2-40B4-BE49-F238E27FC236}">
                <a16:creationId xmlns:a16="http://schemas.microsoft.com/office/drawing/2014/main" id="{B96C7E98-E9DB-4E97-BD22-71AF07B65167}"/>
              </a:ext>
            </a:extLst>
          </p:cNvPr>
          <p:cNvGrpSpPr/>
          <p:nvPr/>
        </p:nvGrpSpPr>
        <p:grpSpPr>
          <a:xfrm>
            <a:off x="4309365" y="3455635"/>
            <a:ext cx="1384917" cy="956513"/>
            <a:chOff x="4309365" y="3455635"/>
            <a:chExt cx="1384917" cy="956513"/>
          </a:xfrm>
        </p:grpSpPr>
        <p:cxnSp>
          <p:nvCxnSpPr>
            <p:cNvPr id="21" name="Straight Connector 20">
              <a:extLst>
                <a:ext uri="{FF2B5EF4-FFF2-40B4-BE49-F238E27FC236}">
                  <a16:creationId xmlns:a16="http://schemas.microsoft.com/office/drawing/2014/main" id="{F192A0CB-4372-421A-B22D-EF86101107EA}"/>
                </a:ext>
              </a:extLst>
            </p:cNvPr>
            <p:cNvCxnSpPr>
              <a:cxnSpLocks/>
            </p:cNvCxnSpPr>
            <p:nvPr/>
          </p:nvCxnSpPr>
          <p:spPr>
            <a:xfrm flipH="1">
              <a:off x="4309365" y="3906175"/>
              <a:ext cx="138491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F67EC256-A79A-4F9A-9664-B2903D5E6D6A}"/>
                </a:ext>
              </a:extLst>
            </p:cNvPr>
            <p:cNvCxnSpPr>
              <a:cxnSpLocks/>
              <a:endCxn id="10" idx="0"/>
            </p:cNvCxnSpPr>
            <p:nvPr/>
          </p:nvCxnSpPr>
          <p:spPr>
            <a:xfrm>
              <a:off x="5694281" y="3906175"/>
              <a:ext cx="1" cy="5059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BF149D2-7BB3-4DB3-88AF-DC59A43A6BAF}"/>
                </a:ext>
              </a:extLst>
            </p:cNvPr>
            <p:cNvCxnSpPr>
              <a:cxnSpLocks/>
              <a:endCxn id="12" idx="0"/>
            </p:cNvCxnSpPr>
            <p:nvPr/>
          </p:nvCxnSpPr>
          <p:spPr>
            <a:xfrm>
              <a:off x="4309365" y="3906175"/>
              <a:ext cx="1" cy="5059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6D7D7CD9-A43A-44D2-BD91-5DDA160F1CA5}"/>
                </a:ext>
              </a:extLst>
            </p:cNvPr>
            <p:cNvCxnSpPr>
              <a:cxnSpLocks/>
            </p:cNvCxnSpPr>
            <p:nvPr/>
          </p:nvCxnSpPr>
          <p:spPr>
            <a:xfrm flipV="1">
              <a:off x="5001825" y="3455635"/>
              <a:ext cx="0" cy="450540"/>
            </a:xfrm>
            <a:prstGeom prst="line">
              <a:avLst/>
            </a:prstGeom>
          </p:spPr>
          <p:style>
            <a:lnRef idx="1">
              <a:schemeClr val="accent1"/>
            </a:lnRef>
            <a:fillRef idx="0">
              <a:schemeClr val="accent1"/>
            </a:fillRef>
            <a:effectRef idx="0">
              <a:schemeClr val="accent1"/>
            </a:effectRef>
            <a:fontRef idx="minor">
              <a:schemeClr val="tx1"/>
            </a:fontRef>
          </p:style>
        </p:cxnSp>
      </p:grpSp>
      <p:pic>
        <p:nvPicPr>
          <p:cNvPr id="55" name="Content Placeholder 2">
            <a:extLst>
              <a:ext uri="{FF2B5EF4-FFF2-40B4-BE49-F238E27FC236}">
                <a16:creationId xmlns:a16="http://schemas.microsoft.com/office/drawing/2014/main" id="{A5E5DC8C-4806-4274-8E08-3A13EDDE609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8658" y="115410"/>
            <a:ext cx="550863" cy="749300"/>
          </a:xfrm>
          <a:prstGeom prst="rect">
            <a:avLst/>
          </a:prstGeom>
        </p:spPr>
      </p:pic>
    </p:spTree>
    <p:extLst>
      <p:ext uri="{BB962C8B-B14F-4D97-AF65-F5344CB8AC3E}">
        <p14:creationId xmlns:p14="http://schemas.microsoft.com/office/powerpoint/2010/main" val="1121225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6"/>
                                        </p:tgtEl>
                                        <p:attrNameLst>
                                          <p:attrName>style.visibility</p:attrName>
                                        </p:attrNameLst>
                                      </p:cBhvr>
                                      <p:to>
                                        <p:strVal val="visible"/>
                                      </p:to>
                                    </p:set>
                                    <p:animEffect transition="in" filter="circle(in)">
                                      <p:cBhvr>
                                        <p:cTn id="12" dur="2000"/>
                                        <p:tgtEl>
                                          <p:spTgt spid="5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arn(inVertic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arn(inVertic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circle(in)">
                                      <p:cBhvr>
                                        <p:cTn id="32" dur="2000"/>
                                        <p:tgtEl>
                                          <p:spTgt spid="57"/>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barn(inVertical)">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barn(inVertical)">
                                      <p:cBhvr>
                                        <p:cTn id="42" dur="500"/>
                                        <p:tgtEl>
                                          <p:spTgt spid="11"/>
                                        </p:tgtEl>
                                      </p:cBhvr>
                                    </p:animEffect>
                                  </p:childTnLst>
                                </p:cTn>
                              </p:par>
                            </p:childTnLst>
                          </p:cTn>
                        </p:par>
                      </p:childTnLst>
                    </p:cTn>
                  </p:par>
                  <p:par>
                    <p:cTn id="43" fill="hold">
                      <p:stCondLst>
                        <p:cond delay="indefinite"/>
                      </p:stCondLst>
                      <p:childTnLst>
                        <p:par>
                          <p:cTn id="44" fill="hold">
                            <p:stCondLst>
                              <p:cond delay="0"/>
                            </p:stCondLst>
                            <p:childTnLst>
                              <p:par>
                                <p:cTn id="45" presetID="6" presetClass="entr" presetSubtype="16" fill="hold" nodeType="clickEffect">
                                  <p:stCondLst>
                                    <p:cond delay="0"/>
                                  </p:stCondLst>
                                  <p:childTnLst>
                                    <p:set>
                                      <p:cBhvr>
                                        <p:cTn id="46" dur="1" fill="hold">
                                          <p:stCondLst>
                                            <p:cond delay="0"/>
                                          </p:stCondLst>
                                        </p:cTn>
                                        <p:tgtEl>
                                          <p:spTgt spid="58"/>
                                        </p:tgtEl>
                                        <p:attrNameLst>
                                          <p:attrName>style.visibility</p:attrName>
                                        </p:attrNameLst>
                                      </p:cBhvr>
                                      <p:to>
                                        <p:strVal val="visible"/>
                                      </p:to>
                                    </p:set>
                                    <p:animEffect transition="in" filter="circle(in)">
                                      <p:cBhvr>
                                        <p:cTn id="47" dur="2000"/>
                                        <p:tgtEl>
                                          <p:spTgt spid="58"/>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barn(inVertical)">
                                      <p:cBhvr>
                                        <p:cTn id="52" dur="5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16" presetClass="entr" presetSubtype="21" fill="hold" grpId="0" nodeType="click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barn(inVertical)">
                                      <p:cBhvr>
                                        <p:cTn id="5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6EA8C4B-5C8C-4E3C-BFFC-DB0B514AEC5C}"/>
              </a:ext>
            </a:extLst>
          </p:cNvPr>
          <p:cNvSpPr txBox="1"/>
          <p:nvPr/>
        </p:nvSpPr>
        <p:spPr>
          <a:xfrm>
            <a:off x="949911" y="1216240"/>
            <a:ext cx="8114190" cy="1908215"/>
          </a:xfrm>
          <a:prstGeom prst="rect">
            <a:avLst/>
          </a:prstGeom>
          <a:noFill/>
        </p:spPr>
        <p:txBody>
          <a:bodyPr wrap="square" rtlCol="0">
            <a:spAutoFit/>
          </a:bodyPr>
          <a:lstStyle/>
          <a:p>
            <a:pPr marL="342900" indent="-34290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sym typeface="Wingdings" panose="05000000000000000000" pitchFamily="2" charset="2"/>
              </a:rPr>
              <a:t>Đ</a:t>
            </a:r>
            <a:r>
              <a:rPr lang="vi-VN" sz="2000" dirty="0">
                <a:latin typeface="Times New Roman" panose="02020603050405020304" pitchFamily="18" charset="0"/>
                <a:cs typeface="Times New Roman" panose="02020603050405020304" pitchFamily="18" charset="0"/>
                <a:sym typeface="Wingdings" panose="05000000000000000000" pitchFamily="2" charset="2"/>
              </a:rPr>
              <a:t>ơ</a:t>
            </a:r>
            <a:r>
              <a:rPr lang="en-US" sz="2000" dirty="0">
                <a:latin typeface="Times New Roman" panose="02020603050405020304" pitchFamily="18" charset="0"/>
                <a:cs typeface="Times New Roman" panose="02020603050405020304" pitchFamily="18" charset="0"/>
                <a:sym typeface="Wingdings" panose="05000000000000000000" pitchFamily="2" charset="2"/>
              </a:rPr>
              <a:t>n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đồ</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thị</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vô</a:t>
            </a:r>
            <a:r>
              <a:rPr lang="en-US" sz="2000" dirty="0">
                <a:latin typeface="Times New Roman" panose="02020603050405020304" pitchFamily="18" charset="0"/>
                <a:cs typeface="Times New Roman" panose="02020603050405020304" pitchFamily="18" charset="0"/>
                <a:sym typeface="Wingdings" panose="05000000000000000000" pitchFamily="2" charset="2"/>
              </a:rPr>
              <a:t> h</a:t>
            </a:r>
            <a:r>
              <a:rPr lang="vi-VN" sz="2000" dirty="0">
                <a:latin typeface="Times New Roman" panose="02020603050405020304" pitchFamily="18" charset="0"/>
                <a:cs typeface="Times New Roman" panose="02020603050405020304" pitchFamily="18" charset="0"/>
                <a:sym typeface="Wingdings" panose="05000000000000000000" pitchFamily="2" charset="2"/>
              </a:rPr>
              <a:t>ư</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ớng</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p>
          <a:p>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vô</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hướng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bộ</a:t>
            </a:r>
            <a:r>
              <a:rPr lang="en-US" sz="2000" dirty="0">
                <a:latin typeface="Times New Roman" panose="02020603050405020304" pitchFamily="18" charset="0"/>
                <a:cs typeface="Times New Roman" panose="02020603050405020304" pitchFamily="18" charset="0"/>
              </a:rPr>
              <a:t> G=&lt;</a:t>
            </a:r>
            <a:r>
              <a:rPr lang="en-US" sz="2000" dirty="0" err="1">
                <a:latin typeface="Times New Roman" panose="02020603050405020304" pitchFamily="18" charset="0"/>
                <a:cs typeface="Times New Roman" panose="02020603050405020304" pitchFamily="18" charset="0"/>
              </a:rPr>
              <a:t>V,E</a:t>
            </a:r>
            <a:r>
              <a:rPr lang="en-US" sz="2000" dirty="0">
                <a:latin typeface="Times New Roman" panose="02020603050405020304" pitchFamily="18" charset="0"/>
                <a:cs typeface="Times New Roman" panose="02020603050405020304" pitchFamily="18" charset="0"/>
              </a:rPr>
              <a:t>&gt;,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 V ≠ ∅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hợp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hữu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 E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tập</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hợp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cặp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tự</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gồm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hai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tử</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V.</a:t>
            </a:r>
          </a:p>
          <a:p>
            <a:endParaRPr lang="en-US" sz="2000" dirty="0">
              <a:latin typeface="Times New Roman" panose="02020603050405020304" pitchFamily="18" charset="0"/>
              <a:cs typeface="Times New Roman" panose="02020603050405020304" pitchFamily="18" charset="0"/>
            </a:endParaRPr>
          </a:p>
          <a:p>
            <a:endParaRPr lang="en-US" dirty="0"/>
          </a:p>
        </p:txBody>
      </p:sp>
      <p:pic>
        <p:nvPicPr>
          <p:cNvPr id="4" name="Picture 3">
            <a:extLst>
              <a:ext uri="{FF2B5EF4-FFF2-40B4-BE49-F238E27FC236}">
                <a16:creationId xmlns:a16="http://schemas.microsoft.com/office/drawing/2014/main" id="{28F8E8C5-1137-464F-B57C-E1305E156FA0}"/>
              </a:ext>
            </a:extLst>
          </p:cNvPr>
          <p:cNvPicPr>
            <a:picLocks noChangeAspect="1"/>
          </p:cNvPicPr>
          <p:nvPr/>
        </p:nvPicPr>
        <p:blipFill>
          <a:blip r:embed="rId2"/>
          <a:stretch>
            <a:fillRect/>
          </a:stretch>
        </p:blipFill>
        <p:spPr>
          <a:xfrm>
            <a:off x="2636667" y="3022984"/>
            <a:ext cx="4429025" cy="2880665"/>
          </a:xfrm>
          <a:prstGeom prst="rect">
            <a:avLst/>
          </a:prstGeom>
        </p:spPr>
      </p:pic>
      <p:sp>
        <p:nvSpPr>
          <p:cNvPr id="5" name="TextBox 4">
            <a:extLst>
              <a:ext uri="{FF2B5EF4-FFF2-40B4-BE49-F238E27FC236}">
                <a16:creationId xmlns:a16="http://schemas.microsoft.com/office/drawing/2014/main" id="{6D68ED74-2CE7-44F5-8C78-2C0BD73211D1}"/>
              </a:ext>
            </a:extLst>
          </p:cNvPr>
          <p:cNvSpPr txBox="1"/>
          <p:nvPr/>
        </p:nvSpPr>
        <p:spPr>
          <a:xfrm>
            <a:off x="1873188" y="204186"/>
            <a:ext cx="5192504" cy="1384995"/>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1. </a:t>
            </a:r>
            <a:r>
              <a:rPr lang="en-US" sz="2800" dirty="0" err="1">
                <a:solidFill>
                  <a:schemeClr val="bg1"/>
                </a:solidFill>
                <a:latin typeface="Times New Roman" panose="02020603050405020304" pitchFamily="18" charset="0"/>
                <a:cs typeface="Times New Roman" panose="02020603050405020304" pitchFamily="18" charset="0"/>
              </a:rPr>
              <a:t>ĐỒ</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THỊ</a:t>
            </a:r>
            <a:endParaRPr lang="en-US" sz="2800" dirty="0"/>
          </a:p>
          <a:p>
            <a:endParaRPr lang="en-US" sz="2800" dirty="0"/>
          </a:p>
          <a:p>
            <a:endParaRPr lang="en-US" sz="2800" dirty="0"/>
          </a:p>
        </p:txBody>
      </p:sp>
      <p:pic>
        <p:nvPicPr>
          <p:cNvPr id="6" name="Content Placeholder 2">
            <a:extLst>
              <a:ext uri="{FF2B5EF4-FFF2-40B4-BE49-F238E27FC236}">
                <a16:creationId xmlns:a16="http://schemas.microsoft.com/office/drawing/2014/main" id="{69FC92D4-2E77-44FF-859B-2F18F15D8BB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8658" y="204186"/>
            <a:ext cx="550863" cy="749300"/>
          </a:xfrm>
          <a:prstGeom prst="rect">
            <a:avLst/>
          </a:prstGeom>
        </p:spPr>
      </p:pic>
    </p:spTree>
    <p:extLst>
      <p:ext uri="{BB962C8B-B14F-4D97-AF65-F5344CB8AC3E}">
        <p14:creationId xmlns:p14="http://schemas.microsoft.com/office/powerpoint/2010/main" val="1483886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circle(in)">
                                      <p:cBhvr>
                                        <p:cTn id="7" dur="20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1000"/>
                                        <p:tgtEl>
                                          <p:spTgt spid="3">
                                            <p:txEl>
                                              <p:pRg st="2" end="2"/>
                                            </p:txEl>
                                          </p:spTgt>
                                        </p:tgtEl>
                                      </p:cBhvr>
                                    </p:animEffect>
                                    <p:anim calcmode="lin" valueType="num">
                                      <p:cBhvr>
                                        <p:cTn id="13"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circle(in)">
                                      <p:cBhvr>
                                        <p:cTn id="26"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52EF08-0EAE-477A-B394-451C9EDDF71B}"/>
              </a:ext>
            </a:extLst>
          </p:cNvPr>
          <p:cNvSpPr txBox="1"/>
          <p:nvPr/>
        </p:nvSpPr>
        <p:spPr>
          <a:xfrm>
            <a:off x="772357" y="1269507"/>
            <a:ext cx="8238478" cy="2000548"/>
          </a:xfrm>
          <a:prstGeom prst="rect">
            <a:avLst/>
          </a:prstGeom>
          <a:noFill/>
        </p:spPr>
        <p:txBody>
          <a:bodyPr wrap="square" rtlCol="0">
            <a:spAutoFit/>
          </a:bodyPr>
          <a:lstStyle/>
          <a:p>
            <a:pPr marL="342900" indent="-342900">
              <a:buFont typeface="Wingdings" panose="05000000000000000000" pitchFamily="2" charset="2"/>
              <a:buChar char="v"/>
            </a:pPr>
            <a:r>
              <a:rPr lang="en-US" sz="2000" dirty="0" err="1">
                <a:latin typeface="Times New Roman" panose="02020603050405020304" pitchFamily="18" charset="0"/>
                <a:cs typeface="Times New Roman" panose="02020603050405020304" pitchFamily="18" charset="0"/>
                <a:sym typeface="Wingdings" panose="05000000000000000000" pitchFamily="2" charset="2"/>
              </a:rPr>
              <a:t>Đa</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đồ</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thị</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vô</a:t>
            </a:r>
            <a:r>
              <a:rPr lang="en-US" sz="2000" dirty="0">
                <a:latin typeface="Times New Roman" panose="02020603050405020304" pitchFamily="18" charset="0"/>
                <a:cs typeface="Times New Roman" panose="02020603050405020304" pitchFamily="18" charset="0"/>
                <a:sym typeface="Wingdings" panose="05000000000000000000" pitchFamily="2" charset="2"/>
              </a:rPr>
              <a:t> h</a:t>
            </a:r>
            <a:r>
              <a:rPr lang="vi-VN" sz="2000" dirty="0">
                <a:latin typeface="Times New Roman" panose="02020603050405020304" pitchFamily="18" charset="0"/>
                <a:cs typeface="Times New Roman" panose="02020603050405020304" pitchFamily="18" charset="0"/>
                <a:sym typeface="Wingdings" panose="05000000000000000000" pitchFamily="2" charset="2"/>
              </a:rPr>
              <a:t>ư</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ớng</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p>
          <a:p>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vô</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hướng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bộ</a:t>
            </a:r>
            <a:r>
              <a:rPr lang="en-US" sz="2000" dirty="0">
                <a:latin typeface="Times New Roman" panose="02020603050405020304" pitchFamily="18" charset="0"/>
                <a:cs typeface="Times New Roman" panose="02020603050405020304" pitchFamily="18" charset="0"/>
              </a:rPr>
              <a:t> G = &lt;</a:t>
            </a:r>
            <a:r>
              <a:rPr lang="en-US" sz="2000" dirty="0" err="1">
                <a:latin typeface="Times New Roman" panose="02020603050405020304" pitchFamily="18" charset="0"/>
                <a:cs typeface="Times New Roman" panose="02020603050405020304" pitchFamily="18" charset="0"/>
              </a:rPr>
              <a:t>V,E</a:t>
            </a:r>
            <a:r>
              <a:rPr lang="en-US" sz="2000" dirty="0">
                <a:latin typeface="Times New Roman" panose="02020603050405020304" pitchFamily="18" charset="0"/>
                <a:cs typeface="Times New Roman" panose="02020603050405020304" pitchFamily="18" charset="0"/>
              </a:rPr>
              <a:t>&gt;,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 V ≠ ∅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hợp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hữu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E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họ</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cặp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không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thứ</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tự</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V.</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D15473B0-3BA4-4599-B54C-ED443C297EB9}"/>
              </a:ext>
            </a:extLst>
          </p:cNvPr>
          <p:cNvPicPr>
            <a:picLocks noChangeAspect="1"/>
          </p:cNvPicPr>
          <p:nvPr/>
        </p:nvPicPr>
        <p:blipFill>
          <a:blip r:embed="rId2"/>
          <a:stretch>
            <a:fillRect/>
          </a:stretch>
        </p:blipFill>
        <p:spPr>
          <a:xfrm>
            <a:off x="2201660" y="2473628"/>
            <a:ext cx="4234649" cy="3181448"/>
          </a:xfrm>
          <a:prstGeom prst="rect">
            <a:avLst/>
          </a:prstGeom>
        </p:spPr>
      </p:pic>
      <p:sp>
        <p:nvSpPr>
          <p:cNvPr id="4" name="TextBox 3">
            <a:extLst>
              <a:ext uri="{FF2B5EF4-FFF2-40B4-BE49-F238E27FC236}">
                <a16:creationId xmlns:a16="http://schemas.microsoft.com/office/drawing/2014/main" id="{C2E39C4D-4057-4A71-878E-748CE32355D1}"/>
              </a:ext>
            </a:extLst>
          </p:cNvPr>
          <p:cNvSpPr txBox="1"/>
          <p:nvPr/>
        </p:nvSpPr>
        <p:spPr>
          <a:xfrm>
            <a:off x="1873188" y="150920"/>
            <a:ext cx="5894773" cy="523220"/>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1. </a:t>
            </a:r>
            <a:r>
              <a:rPr lang="en-US" sz="2800" dirty="0" err="1">
                <a:solidFill>
                  <a:schemeClr val="bg1"/>
                </a:solidFill>
                <a:latin typeface="Times New Roman" panose="02020603050405020304" pitchFamily="18" charset="0"/>
                <a:cs typeface="Times New Roman" panose="02020603050405020304" pitchFamily="18" charset="0"/>
              </a:rPr>
              <a:t>ĐỒ</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THỊ</a:t>
            </a:r>
            <a:endParaRPr lang="en-US" sz="2800" dirty="0"/>
          </a:p>
        </p:txBody>
      </p:sp>
      <p:pic>
        <p:nvPicPr>
          <p:cNvPr id="5" name="Content Placeholder 2">
            <a:extLst>
              <a:ext uri="{FF2B5EF4-FFF2-40B4-BE49-F238E27FC236}">
                <a16:creationId xmlns:a16="http://schemas.microsoft.com/office/drawing/2014/main" id="{F1ED7A3C-357E-43F9-8666-1DFC36E5C6E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1494" y="150920"/>
            <a:ext cx="550863" cy="749300"/>
          </a:xfrm>
          <a:prstGeom prst="rect">
            <a:avLst/>
          </a:prstGeom>
        </p:spPr>
      </p:pic>
    </p:spTree>
    <p:extLst>
      <p:ext uri="{BB962C8B-B14F-4D97-AF65-F5344CB8AC3E}">
        <p14:creationId xmlns:p14="http://schemas.microsoft.com/office/powerpoint/2010/main" val="3152952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barn(inVertical)">
                                      <p:cBhvr>
                                        <p:cTn id="7" dur="500"/>
                                        <p:tgtEl>
                                          <p:spTgt spid="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1000"/>
                                        <p:tgtEl>
                                          <p:spTgt spid="2">
                                            <p:txEl>
                                              <p:pRg st="2" end="2"/>
                                            </p:txEl>
                                          </p:spTgt>
                                        </p:tgtEl>
                                      </p:cBhvr>
                                    </p:animEffect>
                                    <p:anim calcmode="lin" valueType="num">
                                      <p:cBhvr>
                                        <p:cTn id="1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Effect transition="in" filter="fade">
                                      <p:cBhvr>
                                        <p:cTn id="19" dur="1000"/>
                                        <p:tgtEl>
                                          <p:spTgt spid="2">
                                            <p:txEl>
                                              <p:pRg st="3" end="3"/>
                                            </p:txEl>
                                          </p:spTgt>
                                        </p:tgtEl>
                                      </p:cBhvr>
                                    </p:animEffect>
                                    <p:anim calcmode="lin" valueType="num">
                                      <p:cBhvr>
                                        <p:cTn id="20"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circle(in)">
                                      <p:cBhvr>
                                        <p:cTn id="26"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2BB875-6780-4F51-8F54-B2AC744F69FF}"/>
              </a:ext>
            </a:extLst>
          </p:cNvPr>
          <p:cNvSpPr txBox="1"/>
          <p:nvPr/>
        </p:nvSpPr>
        <p:spPr>
          <a:xfrm>
            <a:off x="825623" y="1198485"/>
            <a:ext cx="8034292" cy="1938992"/>
          </a:xfrm>
          <a:prstGeom prst="rect">
            <a:avLst/>
          </a:prstGeom>
          <a:noFill/>
        </p:spPr>
        <p:txBody>
          <a:bodyPr wrap="square" rtlCol="0">
            <a:spAutoFit/>
          </a:bodyPr>
          <a:lstStyle/>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sym typeface="Wingdings" panose="05000000000000000000" pitchFamily="2" charset="2"/>
              </a:rPr>
              <a:t>Đ</a:t>
            </a:r>
            <a:r>
              <a:rPr lang="vi-VN" sz="2000" dirty="0">
                <a:latin typeface="Times New Roman" panose="02020603050405020304" pitchFamily="18" charset="0"/>
                <a:cs typeface="Times New Roman" panose="02020603050405020304" pitchFamily="18" charset="0"/>
                <a:sym typeface="Wingdings" panose="05000000000000000000" pitchFamily="2" charset="2"/>
              </a:rPr>
              <a:t>ơ</a:t>
            </a:r>
            <a:r>
              <a:rPr lang="en-US" sz="2000" dirty="0">
                <a:latin typeface="Times New Roman" panose="02020603050405020304" pitchFamily="18" charset="0"/>
                <a:cs typeface="Times New Roman" panose="02020603050405020304" pitchFamily="18" charset="0"/>
                <a:sym typeface="Wingdings" panose="05000000000000000000" pitchFamily="2" charset="2"/>
              </a:rPr>
              <a:t>n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đồ</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thị</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có</a:t>
            </a:r>
            <a:r>
              <a:rPr lang="en-US" sz="2000" dirty="0">
                <a:latin typeface="Times New Roman" panose="02020603050405020304" pitchFamily="18" charset="0"/>
                <a:cs typeface="Times New Roman" panose="02020603050405020304" pitchFamily="18" charset="0"/>
                <a:sym typeface="Wingdings" panose="05000000000000000000" pitchFamily="2" charset="2"/>
              </a:rPr>
              <a:t> h</a:t>
            </a:r>
            <a:r>
              <a:rPr lang="vi-VN" sz="2000" dirty="0">
                <a:latin typeface="Times New Roman" panose="02020603050405020304" pitchFamily="18" charset="0"/>
                <a:cs typeface="Times New Roman" panose="02020603050405020304" pitchFamily="18" charset="0"/>
                <a:sym typeface="Wingdings" panose="05000000000000000000" pitchFamily="2" charset="2"/>
              </a:rPr>
              <a:t>ư</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ớng</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p>
          <a:p>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có</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hướng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bộ</a:t>
            </a:r>
            <a:r>
              <a:rPr lang="en-US" sz="2000" dirty="0">
                <a:latin typeface="Times New Roman" panose="02020603050405020304" pitchFamily="18" charset="0"/>
                <a:cs typeface="Times New Roman" panose="02020603050405020304" pitchFamily="18" charset="0"/>
              </a:rPr>
              <a:t> G = &lt; V , E &gt;,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  - V ≠ ∅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hợp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hữu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 E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hợp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cặp</a:t>
            </a:r>
            <a:r>
              <a:rPr lang="en-US" sz="2000"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có</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thứ</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tự</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gồm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hai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phần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tử</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nhau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V </a:t>
            </a:r>
            <a:r>
              <a:rPr lang="en-US" sz="2000" dirty="0" err="1">
                <a:latin typeface="Times New Roman" panose="02020603050405020304" pitchFamily="18" charset="0"/>
                <a:cs typeface="Times New Roman" panose="02020603050405020304" pitchFamily="18" charset="0"/>
              </a:rPr>
              <a:t>gọi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cung</a:t>
            </a:r>
            <a:r>
              <a:rPr lang="en-US" sz="2000" dirty="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76AB48CE-8331-4A99-A858-017BF3DC1F49}"/>
              </a:ext>
            </a:extLst>
          </p:cNvPr>
          <p:cNvPicPr>
            <a:picLocks noChangeAspect="1"/>
          </p:cNvPicPr>
          <p:nvPr/>
        </p:nvPicPr>
        <p:blipFill>
          <a:blip r:embed="rId2"/>
          <a:stretch>
            <a:fillRect/>
          </a:stretch>
        </p:blipFill>
        <p:spPr>
          <a:xfrm>
            <a:off x="2139518" y="3021765"/>
            <a:ext cx="4231200" cy="2637749"/>
          </a:xfrm>
          <a:prstGeom prst="rect">
            <a:avLst/>
          </a:prstGeom>
        </p:spPr>
      </p:pic>
      <p:sp>
        <p:nvSpPr>
          <p:cNvPr id="4" name="TextBox 3">
            <a:extLst>
              <a:ext uri="{FF2B5EF4-FFF2-40B4-BE49-F238E27FC236}">
                <a16:creationId xmlns:a16="http://schemas.microsoft.com/office/drawing/2014/main" id="{4DA89E93-919D-4D98-8AEA-75F489C69555}"/>
              </a:ext>
            </a:extLst>
          </p:cNvPr>
          <p:cNvSpPr txBox="1"/>
          <p:nvPr/>
        </p:nvSpPr>
        <p:spPr>
          <a:xfrm>
            <a:off x="1864310" y="159797"/>
            <a:ext cx="3852909" cy="523220"/>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1. </a:t>
            </a:r>
            <a:r>
              <a:rPr lang="en-US" sz="2800" dirty="0" err="1">
                <a:solidFill>
                  <a:schemeClr val="bg1"/>
                </a:solidFill>
                <a:latin typeface="Times New Roman" panose="02020603050405020304" pitchFamily="18" charset="0"/>
                <a:cs typeface="Times New Roman" panose="02020603050405020304" pitchFamily="18" charset="0"/>
              </a:rPr>
              <a:t>ĐỒ</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THỊ</a:t>
            </a:r>
            <a:endParaRPr lang="en-US" sz="2800" dirty="0"/>
          </a:p>
        </p:txBody>
      </p:sp>
      <p:pic>
        <p:nvPicPr>
          <p:cNvPr id="5" name="Content Placeholder 2">
            <a:extLst>
              <a:ext uri="{FF2B5EF4-FFF2-40B4-BE49-F238E27FC236}">
                <a16:creationId xmlns:a16="http://schemas.microsoft.com/office/drawing/2014/main" id="{1F047BDA-BB13-42BE-A53C-C596A3B9517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4760" y="185866"/>
            <a:ext cx="550863" cy="749300"/>
          </a:xfrm>
          <a:prstGeom prst="rect">
            <a:avLst/>
          </a:prstGeom>
        </p:spPr>
      </p:pic>
    </p:spTree>
    <p:extLst>
      <p:ext uri="{BB962C8B-B14F-4D97-AF65-F5344CB8AC3E}">
        <p14:creationId xmlns:p14="http://schemas.microsoft.com/office/powerpoint/2010/main" val="266595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barn(inVertical)">
                                      <p:cBhvr>
                                        <p:cTn id="7" dur="500"/>
                                        <p:tgtEl>
                                          <p:spTgt spid="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1000"/>
                                        <p:tgtEl>
                                          <p:spTgt spid="2">
                                            <p:txEl>
                                              <p:pRg st="2" end="2"/>
                                            </p:txEl>
                                          </p:spTgt>
                                        </p:tgtEl>
                                      </p:cBhvr>
                                    </p:animEffect>
                                    <p:anim calcmode="lin" valueType="num">
                                      <p:cBhvr>
                                        <p:cTn id="1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Effect transition="in" filter="fade">
                                      <p:cBhvr>
                                        <p:cTn id="19" dur="1000"/>
                                        <p:tgtEl>
                                          <p:spTgt spid="2">
                                            <p:txEl>
                                              <p:pRg st="3" end="3"/>
                                            </p:txEl>
                                          </p:spTgt>
                                        </p:tgtEl>
                                      </p:cBhvr>
                                    </p:animEffect>
                                    <p:anim calcmode="lin" valueType="num">
                                      <p:cBhvr>
                                        <p:cTn id="20"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circle(in)">
                                      <p:cBhvr>
                                        <p:cTn id="26"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71B455-A8A5-4798-A6D6-1AD4CB769354}"/>
              </a:ext>
            </a:extLst>
          </p:cNvPr>
          <p:cNvSpPr txBox="1"/>
          <p:nvPr/>
        </p:nvSpPr>
        <p:spPr>
          <a:xfrm>
            <a:off x="790113" y="1207363"/>
            <a:ext cx="7981025" cy="1938992"/>
          </a:xfrm>
          <a:prstGeom prst="rect">
            <a:avLst/>
          </a:prstGeom>
          <a:noFill/>
        </p:spPr>
        <p:txBody>
          <a:bodyPr wrap="square" rtlCol="0">
            <a:spAutoFit/>
          </a:bodyPr>
          <a:lstStyle/>
          <a:p>
            <a:pPr marL="285750" indent="-285750">
              <a:buFont typeface="Wingdings" panose="05000000000000000000" pitchFamily="2" charset="2"/>
              <a:buChar char="v"/>
            </a:pPr>
            <a:r>
              <a:rPr lang="en-US" sz="2000" dirty="0" err="1">
                <a:latin typeface="Times New Roman" panose="02020603050405020304" pitchFamily="18" charset="0"/>
                <a:cs typeface="Times New Roman" panose="02020603050405020304" pitchFamily="18" charset="0"/>
                <a:sym typeface="Wingdings" panose="05000000000000000000" pitchFamily="2" charset="2"/>
              </a:rPr>
              <a:t>Đa</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đồ</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thị</a:t>
            </a:r>
            <a:r>
              <a:rPr lang="en-US" sz="2000" dirty="0">
                <a:latin typeface="Times New Roman" panose="02020603050405020304" pitchFamily="18" charset="0"/>
                <a:cs typeface="Times New Roman" panose="02020603050405020304" pitchFamily="18" charset="0"/>
                <a:sym typeface="Wingdings" panose="05000000000000000000" pitchFamily="2" charset="2"/>
              </a:rPr>
              <a:t> </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có</a:t>
            </a:r>
            <a:r>
              <a:rPr lang="en-US" sz="2000" dirty="0">
                <a:latin typeface="Times New Roman" panose="02020603050405020304" pitchFamily="18" charset="0"/>
                <a:cs typeface="Times New Roman" panose="02020603050405020304" pitchFamily="18" charset="0"/>
                <a:sym typeface="Wingdings" panose="05000000000000000000" pitchFamily="2" charset="2"/>
              </a:rPr>
              <a:t> h</a:t>
            </a:r>
            <a:r>
              <a:rPr lang="vi-VN" sz="2000" dirty="0">
                <a:latin typeface="Times New Roman" panose="02020603050405020304" pitchFamily="18" charset="0"/>
                <a:cs typeface="Times New Roman" panose="02020603050405020304" pitchFamily="18" charset="0"/>
                <a:sym typeface="Wingdings" panose="05000000000000000000" pitchFamily="2" charset="2"/>
              </a:rPr>
              <a:t>ư</a:t>
            </a:r>
            <a:r>
              <a:rPr lang="en-US" sz="2000" dirty="0" err="1">
                <a:latin typeface="Times New Roman" panose="02020603050405020304" pitchFamily="18" charset="0"/>
                <a:cs typeface="Times New Roman" panose="02020603050405020304" pitchFamily="18" charset="0"/>
                <a:sym typeface="Wingdings" panose="05000000000000000000" pitchFamily="2" charset="2"/>
              </a:rPr>
              <a:t>ớng</a:t>
            </a:r>
            <a:r>
              <a:rPr lang="en-US" sz="2000" dirty="0">
                <a:latin typeface="Times New Roman" panose="02020603050405020304" pitchFamily="18" charset="0"/>
                <a:cs typeface="Times New Roman" panose="02020603050405020304" pitchFamily="18" charset="0"/>
                <a:sym typeface="Wingdings" panose="05000000000000000000" pitchFamily="2" charset="2"/>
              </a:rPr>
              <a:t>:</a:t>
            </a:r>
          </a:p>
          <a:p>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vô</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hướng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một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bộ</a:t>
            </a:r>
            <a:r>
              <a:rPr lang="en-US" sz="2000" dirty="0">
                <a:latin typeface="Times New Roman" panose="02020603050405020304" pitchFamily="18" charset="0"/>
                <a:cs typeface="Times New Roman" panose="02020603050405020304" pitchFamily="18" charset="0"/>
              </a:rPr>
              <a:t> G=&lt;</a:t>
            </a:r>
            <a:r>
              <a:rPr lang="en-US" sz="2000" dirty="0" err="1">
                <a:latin typeface="Times New Roman" panose="02020603050405020304" pitchFamily="18" charset="0"/>
                <a:cs typeface="Times New Roman" panose="02020603050405020304" pitchFamily="18" charset="0"/>
              </a:rPr>
              <a:t>V,E</a:t>
            </a:r>
            <a:r>
              <a:rPr lang="en-US" sz="2000" dirty="0">
                <a:latin typeface="Times New Roman" panose="02020603050405020304" pitchFamily="18" charset="0"/>
                <a:cs typeface="Times New Roman" panose="02020603050405020304" pitchFamily="18" charset="0"/>
              </a:rPr>
              <a:t>&gt;, </a:t>
            </a:r>
            <a:r>
              <a:rPr lang="en-US" sz="2000" dirty="0" err="1">
                <a:latin typeface="Times New Roman" panose="02020603050405020304" pitchFamily="18" charset="0"/>
                <a:cs typeface="Times New Roman" panose="02020603050405020304" pitchFamily="18" charset="0"/>
              </a:rPr>
              <a:t>trong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đó</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V ≠ ∅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tập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hợp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hữu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hạn</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đỉnh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đồ</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thị</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 E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họ</a:t>
            </a:r>
            <a:r>
              <a:rPr lang="en-US" sz="2000" b="1"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cặp</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cạnh</a:t>
            </a:r>
            <a:r>
              <a:rPr lang="en-US" sz="2000"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có</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thứ</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tự</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của</a:t>
            </a:r>
            <a:r>
              <a:rPr lang="en-US" sz="2000" dirty="0">
                <a:latin typeface="Times New Roman" panose="02020603050405020304" pitchFamily="18" charset="0"/>
                <a:cs typeface="Times New Roman" panose="02020603050405020304" pitchFamily="18" charset="0"/>
              </a:rPr>
              <a:t> V </a:t>
            </a:r>
            <a:r>
              <a:rPr lang="en-US" sz="2000" dirty="0" err="1">
                <a:latin typeface="Times New Roman" panose="02020603050405020304" pitchFamily="18" charset="0"/>
                <a:cs typeface="Times New Roman" panose="02020603050405020304" pitchFamily="18" charset="0"/>
              </a:rPr>
              <a:t>gọi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là</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cung</a:t>
            </a:r>
            <a:r>
              <a:rPr lang="en-US" sz="2000" dirty="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sym typeface="Wingdings" panose="05000000000000000000" pitchFamily="2" charset="2"/>
            </a:endParaRPr>
          </a:p>
          <a:p>
            <a:endParaRPr lang="en-US"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A263337-8358-425A-B61C-843F0AE31F51}"/>
              </a:ext>
            </a:extLst>
          </p:cNvPr>
          <p:cNvPicPr>
            <a:picLocks noChangeAspect="1"/>
          </p:cNvPicPr>
          <p:nvPr/>
        </p:nvPicPr>
        <p:blipFill>
          <a:blip r:embed="rId2"/>
          <a:stretch>
            <a:fillRect/>
          </a:stretch>
        </p:blipFill>
        <p:spPr>
          <a:xfrm>
            <a:off x="2391437" y="2980991"/>
            <a:ext cx="4353392" cy="3064702"/>
          </a:xfrm>
          <a:prstGeom prst="rect">
            <a:avLst/>
          </a:prstGeom>
        </p:spPr>
      </p:pic>
      <p:sp>
        <p:nvSpPr>
          <p:cNvPr id="6" name="TextBox 5">
            <a:extLst>
              <a:ext uri="{FF2B5EF4-FFF2-40B4-BE49-F238E27FC236}">
                <a16:creationId xmlns:a16="http://schemas.microsoft.com/office/drawing/2014/main" id="{B42DA88F-E560-4DFD-832A-6E672AFDD86E}"/>
              </a:ext>
            </a:extLst>
          </p:cNvPr>
          <p:cNvSpPr txBox="1"/>
          <p:nvPr/>
        </p:nvSpPr>
        <p:spPr>
          <a:xfrm>
            <a:off x="1908698" y="133164"/>
            <a:ext cx="5459767" cy="954107"/>
          </a:xfrm>
          <a:prstGeom prst="rect">
            <a:avLst/>
          </a:prstGeom>
          <a:noFill/>
        </p:spPr>
        <p:txBody>
          <a:bodyPr wrap="square" rtlCol="0">
            <a:spAutoFit/>
          </a:bodyPr>
          <a:lstStyle/>
          <a:p>
            <a:r>
              <a:rPr lang="en-US" sz="2800" dirty="0">
                <a:solidFill>
                  <a:schemeClr val="bg1"/>
                </a:solidFill>
                <a:latin typeface="Times New Roman" panose="02020603050405020304" pitchFamily="18" charset="0"/>
                <a:cs typeface="Times New Roman" panose="02020603050405020304" pitchFamily="18" charset="0"/>
              </a:rPr>
              <a:t>1. </a:t>
            </a:r>
            <a:r>
              <a:rPr lang="en-US" sz="2800" dirty="0" err="1">
                <a:solidFill>
                  <a:schemeClr val="bg1"/>
                </a:solidFill>
                <a:latin typeface="Times New Roman" panose="02020603050405020304" pitchFamily="18" charset="0"/>
                <a:cs typeface="Times New Roman" panose="02020603050405020304" pitchFamily="18" charset="0"/>
              </a:rPr>
              <a:t>ĐỒ</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THỊ</a:t>
            </a:r>
            <a:endParaRPr lang="en-US" sz="2800" dirty="0"/>
          </a:p>
          <a:p>
            <a:endParaRPr lang="en-US" sz="2800" dirty="0"/>
          </a:p>
        </p:txBody>
      </p:sp>
      <p:pic>
        <p:nvPicPr>
          <p:cNvPr id="7" name="Content Placeholder 2">
            <a:extLst>
              <a:ext uri="{FF2B5EF4-FFF2-40B4-BE49-F238E27FC236}">
                <a16:creationId xmlns:a16="http://schemas.microsoft.com/office/drawing/2014/main" id="{9FC45E32-9183-4FF7-84A6-45F5DD8C042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9250" y="133164"/>
            <a:ext cx="550863" cy="749300"/>
          </a:xfrm>
          <a:prstGeom prst="rect">
            <a:avLst/>
          </a:prstGeom>
        </p:spPr>
      </p:pic>
    </p:spTree>
    <p:extLst>
      <p:ext uri="{BB962C8B-B14F-4D97-AF65-F5344CB8AC3E}">
        <p14:creationId xmlns:p14="http://schemas.microsoft.com/office/powerpoint/2010/main" val="2569841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barn(inVertical)">
                                      <p:cBhvr>
                                        <p:cTn id="7" dur="500"/>
                                        <p:tgtEl>
                                          <p:spTgt spid="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1000"/>
                                        <p:tgtEl>
                                          <p:spTgt spid="2">
                                            <p:txEl>
                                              <p:pRg st="2" end="2"/>
                                            </p:txEl>
                                          </p:spTgt>
                                        </p:tgtEl>
                                      </p:cBhvr>
                                    </p:animEffect>
                                    <p:anim calcmode="lin" valueType="num">
                                      <p:cBhvr>
                                        <p:cTn id="1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Effect transition="in" filter="fade">
                                      <p:cBhvr>
                                        <p:cTn id="19" dur="1000"/>
                                        <p:tgtEl>
                                          <p:spTgt spid="2">
                                            <p:txEl>
                                              <p:pRg st="3" end="3"/>
                                            </p:txEl>
                                          </p:spTgt>
                                        </p:tgtEl>
                                      </p:cBhvr>
                                    </p:animEffect>
                                    <p:anim calcmode="lin" valueType="num">
                                      <p:cBhvr>
                                        <p:cTn id="20"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circle(in)">
                                      <p:cBhvr>
                                        <p:cTn id="26"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770</TotalTime>
  <Words>1994</Words>
  <Application>Microsoft Office PowerPoint</Application>
  <PresentationFormat>A4 Paper (210x297 mm)</PresentationFormat>
  <Paragraphs>219</Paragraphs>
  <Slides>34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.VnArial</vt:lpstr>
      <vt:lpstr>Arial</vt:lpstr>
      <vt:lpstr>Arial Black</vt:lpstr>
      <vt:lpstr>Calibri</vt:lpstr>
      <vt:lpstr>Calibri Light</vt:lpstr>
      <vt:lpstr>Cambria Math</vt:lpstr>
      <vt:lpstr>Times New Roman</vt:lpstr>
      <vt:lpstr>Wingdings</vt:lpstr>
      <vt:lpstr>Office Theme</vt:lpstr>
      <vt:lpstr>PowerPoint Presentation</vt:lpstr>
      <vt:lpstr>Nội Dung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Ma trận kề là một ma trận n×n (n là số đỉnh của đồ thị G) để biểu diễn một đồ thị hữu hạn. Các phần tử của ma trận cho biết các cặp đỉnh có liền kề nhau hay không.</vt:lpstr>
      <vt:lpstr>PowerPoint Presentation</vt:lpstr>
      <vt:lpstr>3. TÌM KIẾM THEO CHIỀU SÂU (DFS)</vt:lpstr>
      <vt:lpstr>3. TÌM KIẾM THEO CHIỀU SÂU (DFS)</vt:lpstr>
      <vt:lpstr>3. TÌM KIẾM THEO CHIỀU SÂU (DFS)</vt:lpstr>
      <vt:lpstr>PowerPoint Presentation</vt:lpstr>
      <vt:lpstr>4. TÌM KIẾM THEO CHIỀU RỘNG (BFS)</vt:lpstr>
      <vt:lpstr>b. Ý tưởng thuật toán: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Sua Laptop 24h</dc:creator>
  <cp:lastModifiedBy>Anh Tuan</cp:lastModifiedBy>
  <cp:revision>95</cp:revision>
  <dcterms:created xsi:type="dcterms:W3CDTF">2017-08-14T10:40:52Z</dcterms:created>
  <dcterms:modified xsi:type="dcterms:W3CDTF">2020-09-17T12:00:36Z</dcterms:modified>
</cp:coreProperties>
</file>

<file path=docProps/thumbnail.jpeg>
</file>